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73" r:id="rId3"/>
    <p:sldId id="258" r:id="rId4"/>
    <p:sldId id="276" r:id="rId5"/>
    <p:sldId id="271" r:id="rId6"/>
    <p:sldId id="259" r:id="rId7"/>
    <p:sldId id="260" r:id="rId8"/>
    <p:sldId id="261" r:id="rId9"/>
    <p:sldId id="265" r:id="rId10"/>
    <p:sldId id="262" r:id="rId11"/>
    <p:sldId id="266" r:id="rId12"/>
    <p:sldId id="267" r:id="rId13"/>
    <p:sldId id="268" r:id="rId14"/>
    <p:sldId id="275" r:id="rId15"/>
    <p:sldId id="264" r:id="rId16"/>
    <p:sldId id="263" r:id="rId17"/>
    <p:sldId id="277" r:id="rId18"/>
    <p:sldId id="26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Lato" panose="020F0502020204030203" pitchFamily="34" charset="0"/>
      <p:regular r:id="rId26"/>
      <p:bold r:id="rId27"/>
      <p:italic r:id="rId28"/>
      <p:boldItalic r:id="rId29"/>
    </p:embeddedFont>
    <p:embeddedFont>
      <p:font typeface="Raleway"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rina J."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41"/>
    <p:restoredTop sz="77668"/>
  </p:normalViewPr>
  <p:slideViewPr>
    <p:cSldViewPr snapToGrid="0">
      <p:cViewPr varScale="1">
        <p:scale>
          <a:sx n="115" d="100"/>
          <a:sy n="115" d="100"/>
        </p:scale>
        <p:origin x="24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4-21T05:30:36.593" idx="1">
    <p:pos x="6000" y="0"/>
    <p:text>https://templeu.instructure.com/courses/106059/pages/semester-project-grading-rubric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2ac4f0b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2ac4f0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Char char="-"/>
            </a:pPr>
            <a:r>
              <a:rPr lang="en" sz="1200" dirty="0">
                <a:solidFill>
                  <a:srgbClr val="272727"/>
                </a:solidFill>
                <a:highlight>
                  <a:srgbClr val="FFFFFF"/>
                </a:highlight>
              </a:rPr>
              <a:t>Visuals of the outputs of your model. If you create a visual at each time step, I urge you to create a video so we can see how your simulation progresses. </a:t>
            </a:r>
            <a:endParaRPr sz="1200" dirty="0">
              <a:solidFill>
                <a:srgbClr val="272727"/>
              </a:solidFill>
              <a:highlight>
                <a:srgbClr val="FFFFFF"/>
              </a:highlight>
            </a:endParaRPr>
          </a:p>
          <a:p>
            <a:pPr marL="457200" lvl="0" indent="-304800" algn="l" rtl="0">
              <a:lnSpc>
                <a:spcPct val="115000"/>
              </a:lnSpc>
              <a:spcBef>
                <a:spcPts val="0"/>
              </a:spcBef>
              <a:spcAft>
                <a:spcPts val="0"/>
              </a:spcAft>
              <a:buClr>
                <a:srgbClr val="272727"/>
              </a:buClr>
              <a:buSzPts val="1200"/>
              <a:buChar char="-"/>
            </a:pPr>
            <a:r>
              <a:rPr lang="en" sz="1200" dirty="0">
                <a:solidFill>
                  <a:srgbClr val="272727"/>
                </a:solidFill>
                <a:highlight>
                  <a:srgbClr val="FFFFFF"/>
                </a:highlight>
              </a:rPr>
              <a:t>You should run multiple scenarios where you change some variables in your model and explain how that changes outcomes.</a:t>
            </a:r>
            <a:endParaRPr sz="1200" dirty="0">
              <a:solidFill>
                <a:srgbClr val="272727"/>
              </a:solidFill>
              <a:highlight>
                <a:srgbClr val="FFFFFF"/>
              </a:highlight>
            </a:endParaRPr>
          </a:p>
          <a:p>
            <a:pPr marL="0" lvl="0" indent="0" algn="l" rtl="0">
              <a:spcBef>
                <a:spcPts val="1000"/>
              </a:spcBef>
              <a:spcAft>
                <a:spcPts val="0"/>
              </a:spcAft>
              <a:buNone/>
            </a:pPr>
            <a:endParaRPr sz="1200" dirty="0">
              <a:solidFill>
                <a:srgbClr val="272727"/>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2ac4f0b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2ac4f0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Char char="-"/>
            </a:pPr>
            <a:r>
              <a:rPr lang="en" sz="1200" dirty="0">
                <a:solidFill>
                  <a:srgbClr val="272727"/>
                </a:solidFill>
                <a:highlight>
                  <a:srgbClr val="FFFFFF"/>
                </a:highlight>
              </a:rPr>
              <a:t>Visuals of the outputs of your model. If you create a visual at each time step, I urge you to create a video so we can see how your simulation progresses. </a:t>
            </a:r>
            <a:endParaRPr sz="1200" dirty="0">
              <a:solidFill>
                <a:srgbClr val="272727"/>
              </a:solidFill>
              <a:highlight>
                <a:srgbClr val="FFFFFF"/>
              </a:highlight>
            </a:endParaRPr>
          </a:p>
          <a:p>
            <a:pPr marL="457200" lvl="0" indent="-304800" algn="l" rtl="0">
              <a:lnSpc>
                <a:spcPct val="115000"/>
              </a:lnSpc>
              <a:spcBef>
                <a:spcPts val="0"/>
              </a:spcBef>
              <a:spcAft>
                <a:spcPts val="0"/>
              </a:spcAft>
              <a:buClr>
                <a:srgbClr val="272727"/>
              </a:buClr>
              <a:buSzPts val="1200"/>
              <a:buChar char="-"/>
            </a:pPr>
            <a:r>
              <a:rPr lang="en" sz="1200" dirty="0">
                <a:solidFill>
                  <a:srgbClr val="272727"/>
                </a:solidFill>
                <a:highlight>
                  <a:srgbClr val="FFFFFF"/>
                </a:highlight>
              </a:rPr>
              <a:t>You should run multiple scenarios where you change some variables in your model and explain how that changes outcomes.</a:t>
            </a:r>
            <a:endParaRPr sz="1200" dirty="0">
              <a:solidFill>
                <a:srgbClr val="272727"/>
              </a:solidFill>
              <a:highlight>
                <a:srgbClr val="FFFFFF"/>
              </a:highlight>
            </a:endParaRPr>
          </a:p>
          <a:p>
            <a:pPr marL="0" lvl="0" indent="0" algn="l" rtl="0">
              <a:spcBef>
                <a:spcPts val="1000"/>
              </a:spcBef>
              <a:spcAft>
                <a:spcPts val="0"/>
              </a:spcAft>
              <a:buNone/>
            </a:pPr>
            <a:endParaRPr sz="1200" dirty="0">
              <a:solidFill>
                <a:srgbClr val="272727"/>
              </a:solidFill>
              <a:highlight>
                <a:srgbClr val="FFFFFF"/>
              </a:highlight>
            </a:endParaRPr>
          </a:p>
        </p:txBody>
      </p:sp>
    </p:spTree>
    <p:extLst>
      <p:ext uri="{BB962C8B-B14F-4D97-AF65-F5344CB8AC3E}">
        <p14:creationId xmlns:p14="http://schemas.microsoft.com/office/powerpoint/2010/main" val="865248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2ac4f0b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2ac4f0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Char char="-"/>
            </a:pPr>
            <a:r>
              <a:rPr lang="en" sz="1200" dirty="0">
                <a:solidFill>
                  <a:srgbClr val="272727"/>
                </a:solidFill>
                <a:highlight>
                  <a:srgbClr val="FFFFFF"/>
                </a:highlight>
              </a:rPr>
              <a:t>Visuals of the outputs of your model. If you create a visual at each time step, I urge you to create a video so we can see how your simulation progresses. </a:t>
            </a:r>
            <a:endParaRPr sz="1200" dirty="0">
              <a:solidFill>
                <a:srgbClr val="272727"/>
              </a:solidFill>
              <a:highlight>
                <a:srgbClr val="FFFFFF"/>
              </a:highlight>
            </a:endParaRPr>
          </a:p>
          <a:p>
            <a:pPr marL="457200" lvl="0" indent="-304800" algn="l" rtl="0">
              <a:lnSpc>
                <a:spcPct val="115000"/>
              </a:lnSpc>
              <a:spcBef>
                <a:spcPts val="0"/>
              </a:spcBef>
              <a:spcAft>
                <a:spcPts val="0"/>
              </a:spcAft>
              <a:buClr>
                <a:srgbClr val="272727"/>
              </a:buClr>
              <a:buSzPts val="1200"/>
              <a:buChar char="-"/>
            </a:pPr>
            <a:r>
              <a:rPr lang="en" sz="1200" dirty="0">
                <a:solidFill>
                  <a:srgbClr val="272727"/>
                </a:solidFill>
                <a:highlight>
                  <a:srgbClr val="FFFFFF"/>
                </a:highlight>
              </a:rPr>
              <a:t>You should run multiple scenarios where you change some variables in your model and explain how that changes outcomes.</a:t>
            </a:r>
            <a:endParaRPr sz="1200" dirty="0">
              <a:solidFill>
                <a:srgbClr val="272727"/>
              </a:solidFill>
              <a:highlight>
                <a:srgbClr val="FFFFFF"/>
              </a:highlight>
            </a:endParaRPr>
          </a:p>
          <a:p>
            <a:pPr marL="0" lvl="0" indent="0" algn="l" rtl="0">
              <a:spcBef>
                <a:spcPts val="1000"/>
              </a:spcBef>
              <a:spcAft>
                <a:spcPts val="0"/>
              </a:spcAft>
              <a:buNone/>
            </a:pPr>
            <a:endParaRPr sz="1200" dirty="0">
              <a:solidFill>
                <a:srgbClr val="272727"/>
              </a:solidFill>
              <a:highlight>
                <a:srgbClr val="FFFFFF"/>
              </a:highlight>
            </a:endParaRPr>
          </a:p>
        </p:txBody>
      </p:sp>
    </p:spTree>
    <p:extLst>
      <p:ext uri="{BB962C8B-B14F-4D97-AF65-F5344CB8AC3E}">
        <p14:creationId xmlns:p14="http://schemas.microsoft.com/office/powerpoint/2010/main" val="3801448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2ac4f0b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2ac4f0b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72727"/>
              </a:buClr>
              <a:buSzPts val="1200"/>
              <a:buChar char="-"/>
            </a:pPr>
            <a:r>
              <a:rPr lang="en" sz="1200" dirty="0">
                <a:solidFill>
                  <a:srgbClr val="272727"/>
                </a:solidFill>
                <a:highlight>
                  <a:srgbClr val="FFFFFF"/>
                </a:highlight>
              </a:rPr>
              <a:t>Visuals of the outputs of your model. If you create a visual at each time step, I urge you to create a video so we can see how your simulation progresses. </a:t>
            </a:r>
            <a:endParaRPr sz="1200" dirty="0">
              <a:solidFill>
                <a:srgbClr val="272727"/>
              </a:solidFill>
              <a:highlight>
                <a:srgbClr val="FFFFFF"/>
              </a:highlight>
            </a:endParaRPr>
          </a:p>
          <a:p>
            <a:pPr marL="457200" lvl="0" indent="-304800" algn="l" rtl="0">
              <a:lnSpc>
                <a:spcPct val="115000"/>
              </a:lnSpc>
              <a:spcBef>
                <a:spcPts val="0"/>
              </a:spcBef>
              <a:spcAft>
                <a:spcPts val="0"/>
              </a:spcAft>
              <a:buClr>
                <a:srgbClr val="272727"/>
              </a:buClr>
              <a:buSzPts val="1200"/>
              <a:buChar char="-"/>
            </a:pPr>
            <a:r>
              <a:rPr lang="en" sz="1200" dirty="0">
                <a:solidFill>
                  <a:srgbClr val="272727"/>
                </a:solidFill>
                <a:highlight>
                  <a:srgbClr val="FFFFFF"/>
                </a:highlight>
              </a:rPr>
              <a:t>You should run multiple scenarios where you change some variables in your model and explain how that changes outcomes.</a:t>
            </a:r>
            <a:endParaRPr sz="1200" dirty="0">
              <a:solidFill>
                <a:srgbClr val="272727"/>
              </a:solidFill>
              <a:highlight>
                <a:srgbClr val="FFFFFF"/>
              </a:highlight>
            </a:endParaRPr>
          </a:p>
          <a:p>
            <a:pPr marL="0" lvl="0" indent="0" algn="l" rtl="0">
              <a:spcBef>
                <a:spcPts val="1000"/>
              </a:spcBef>
              <a:spcAft>
                <a:spcPts val="0"/>
              </a:spcAft>
              <a:buNone/>
            </a:pPr>
            <a:endParaRPr sz="1200" dirty="0">
              <a:solidFill>
                <a:srgbClr val="272727"/>
              </a:solidFill>
              <a:highlight>
                <a:srgbClr val="FFFFFF"/>
              </a:highlight>
            </a:endParaRPr>
          </a:p>
        </p:txBody>
      </p:sp>
    </p:spTree>
    <p:extLst>
      <p:ext uri="{BB962C8B-B14F-4D97-AF65-F5344CB8AC3E}">
        <p14:creationId xmlns:p14="http://schemas.microsoft.com/office/powerpoint/2010/main" val="1100439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3321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22ac4f0b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22ac4f0b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The </a:t>
            </a:r>
            <a:r>
              <a:rPr lang="en" sz="1200" b="1">
                <a:solidFill>
                  <a:srgbClr val="272727"/>
                </a:solidFill>
                <a:highlight>
                  <a:srgbClr val="FFFFFF"/>
                </a:highlight>
              </a:rPr>
              <a:t>difficulties or complications</a:t>
            </a:r>
            <a:r>
              <a:rPr lang="en" sz="1200">
                <a:solidFill>
                  <a:srgbClr val="272727"/>
                </a:solidFill>
                <a:highlight>
                  <a:srgbClr val="FFFFFF"/>
                </a:highlight>
              </a:rPr>
              <a:t> you ran into with your project and what you did to try to overcome these difficulties.</a:t>
            </a:r>
            <a:endParaRPr sz="1200">
              <a:solidFill>
                <a:srgbClr val="272727"/>
              </a:solidFill>
              <a:highlight>
                <a:srgbClr val="FFFFFF"/>
              </a:highlight>
            </a:endParaRPr>
          </a:p>
          <a:p>
            <a:pPr marL="0" lvl="0" indent="0" algn="l" rtl="0">
              <a:spcBef>
                <a:spcPts val="10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22ac4f0ba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22ac4f0ba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The </a:t>
            </a:r>
            <a:r>
              <a:rPr lang="en" sz="1200" b="1">
                <a:solidFill>
                  <a:srgbClr val="272727"/>
                </a:solidFill>
                <a:highlight>
                  <a:srgbClr val="FFFFFF"/>
                </a:highlight>
              </a:rPr>
              <a:t>answer(s)</a:t>
            </a:r>
            <a:r>
              <a:rPr lang="en" sz="1200">
                <a:solidFill>
                  <a:srgbClr val="272727"/>
                </a:solidFill>
                <a:highlight>
                  <a:srgbClr val="FFFFFF"/>
                </a:highlight>
              </a:rPr>
              <a:t> you arrived at.</a:t>
            </a:r>
            <a:endParaRPr sz="1200">
              <a:solidFill>
                <a:srgbClr val="272727"/>
              </a:solidFill>
              <a:highlight>
                <a:srgbClr val="FFFFFF"/>
              </a:highlight>
            </a:endParaRPr>
          </a:p>
          <a:p>
            <a:pPr marL="0" lvl="0" indent="0" algn="l" rtl="0">
              <a:spcBef>
                <a:spcPts val="10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22ac4f0b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22ac4f0b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The </a:t>
            </a:r>
            <a:r>
              <a:rPr lang="en" sz="1200" b="1">
                <a:solidFill>
                  <a:srgbClr val="272727"/>
                </a:solidFill>
                <a:highlight>
                  <a:srgbClr val="FFFFFF"/>
                </a:highlight>
              </a:rPr>
              <a:t>difficulties or complications</a:t>
            </a:r>
            <a:r>
              <a:rPr lang="en" sz="1200">
                <a:solidFill>
                  <a:srgbClr val="272727"/>
                </a:solidFill>
                <a:highlight>
                  <a:srgbClr val="FFFFFF"/>
                </a:highlight>
              </a:rPr>
              <a:t> you ran into with your project and what you did to try to overcome these difficulties.</a:t>
            </a:r>
            <a:endParaRPr sz="1200">
              <a:solidFill>
                <a:srgbClr val="272727"/>
              </a:solidFill>
              <a:highlight>
                <a:srgbClr val="FFFFFF"/>
              </a:highlight>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45529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88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22ac4f0ba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22ac4f0ba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endParaRPr lang="en-US" sz="1100"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78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22ac4f0ba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22ac4f0ba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dirty="0">
                <a:highlight>
                  <a:srgbClr val="FFFFFF"/>
                </a:highlight>
              </a:rPr>
              <a:t>Agents who have finished quarantine are regarded as immune for the rest of the simulation, (semester) even though we do not know if COVID works in that way</a:t>
            </a:r>
          </a:p>
          <a:p>
            <a:r>
              <a:rPr lang="en-US" sz="1200" dirty="0">
                <a:highlight>
                  <a:srgbClr val="FFFFFF"/>
                </a:highlight>
              </a:rPr>
              <a:t>In the simulation, agents will wear the same mask throughout the semester, and not remove it. While this is not true, we can assume that the overall amounts of students wearing certain masks won’t fluctuate too much</a:t>
            </a:r>
          </a:p>
          <a:p>
            <a:r>
              <a:rPr lang="en-US" sz="1200" dirty="0">
                <a:highlight>
                  <a:srgbClr val="FFFFFF"/>
                </a:highlight>
              </a:rPr>
              <a:t>We use 1% of the Temple population to represent the whole population at scale</a:t>
            </a:r>
          </a:p>
          <a:p>
            <a:r>
              <a:rPr lang="en-US" sz="1200" dirty="0">
                <a:solidFill>
                  <a:srgbClr val="595959"/>
                </a:solidFill>
                <a:highlight>
                  <a:srgbClr val="FFFFFF"/>
                </a:highlight>
                <a:latin typeface="Lato" panose="020F0502020204030203" pitchFamily="34" charset="0"/>
              </a:rPr>
              <a:t>Infected students are randomly spawned in to represent students who have brought COVID to campus. </a:t>
            </a:r>
          </a:p>
          <a:p>
            <a:r>
              <a:rPr lang="en-US" sz="1200" dirty="0">
                <a:solidFill>
                  <a:srgbClr val="595959"/>
                </a:solidFill>
                <a:highlight>
                  <a:srgbClr val="FFFFFF"/>
                </a:highlight>
                <a:latin typeface="Lato" panose="020F0502020204030203" pitchFamily="34" charset="0"/>
              </a:rPr>
              <a:t>The agents continue to move all day long and don’t go to sleep, but if agents only moved during peak hours, the </a:t>
            </a:r>
            <a:r>
              <a:rPr lang="en-US" sz="1200" dirty="0" err="1">
                <a:solidFill>
                  <a:srgbClr val="595959"/>
                </a:solidFill>
                <a:highlight>
                  <a:srgbClr val="FFFFFF"/>
                </a:highlight>
                <a:latin typeface="Lato" panose="020F0502020204030203" pitchFamily="34" charset="0"/>
              </a:rPr>
              <a:t>q_base</a:t>
            </a:r>
            <a:r>
              <a:rPr lang="en-US" sz="1200" dirty="0">
                <a:solidFill>
                  <a:srgbClr val="595959"/>
                </a:solidFill>
                <a:highlight>
                  <a:srgbClr val="FFFFFF"/>
                </a:highlight>
                <a:latin typeface="Lato" panose="020F0502020204030203" pitchFamily="34" charset="0"/>
              </a:rPr>
              <a:t> would simply change to match COVID’s </a:t>
            </a:r>
            <a:r>
              <a:rPr lang="en-US" sz="12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r</a:t>
            </a:r>
            <a:r>
              <a:rPr lang="en-US" sz="1200" baseline="-250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0  </a:t>
            </a:r>
            <a:r>
              <a:rPr lang="en-US" sz="12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value</a:t>
            </a:r>
          </a:p>
          <a:p>
            <a:r>
              <a:rPr lang="en-US" sz="12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For simplicity, ignored vaccinations and used the same base value for infection for any agent, so that mask type was the only differentiating factor.</a:t>
            </a:r>
          </a:p>
          <a:p>
            <a:r>
              <a:rPr lang="en-US" sz="12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Assume everyone quarantines when they’re supposed to (6 days)</a:t>
            </a:r>
            <a:endParaRPr lang="en-US" sz="1200" dirty="0">
              <a:solidFill>
                <a:srgbClr val="595959"/>
              </a:solidFill>
              <a:highlight>
                <a:srgbClr val="FFFFFF"/>
              </a:highlight>
              <a:latin typeface="Lato" panose="020F0502020204030203" pitchFamily="34" charset="0"/>
            </a:endParaRPr>
          </a:p>
          <a:p>
            <a:pPr marL="0" lvl="0" indent="0" algn="l" rtl="0">
              <a:spcBef>
                <a:spcPts val="1000"/>
              </a:spcBef>
              <a:spcAft>
                <a:spcPts val="0"/>
              </a:spcAft>
              <a:buNone/>
            </a:pPr>
            <a:endParaRPr dirty="0"/>
          </a:p>
        </p:txBody>
      </p:sp>
    </p:spTree>
    <p:extLst>
      <p:ext uri="{BB962C8B-B14F-4D97-AF65-F5344CB8AC3E}">
        <p14:creationId xmlns:p14="http://schemas.microsoft.com/office/powerpoint/2010/main" val="1667175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22ac4f0b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22ac4f0b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10x10 grid, each cell representing a room</a:t>
            </a:r>
          </a:p>
          <a:p>
            <a:pPr marL="457200" lvl="0"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Starts with 395 agents, each moving in random directions</a:t>
            </a:r>
          </a:p>
          <a:p>
            <a:pPr marL="457200" lvl="0"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Agents are colored differently based on the type of mask they are wearing, or if they are infected or immune</a:t>
            </a:r>
          </a:p>
          <a:p>
            <a:pPr marL="457200" lvl="0"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Every step, infected agents who share a cell with other agents (representing people in close proximity to each other) have a base chance to infect them. </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a:t>
            </a:r>
            <a:r>
              <a:rPr lang="en-US" sz="1500" dirty="0" err="1">
                <a:highlight>
                  <a:srgbClr val="FFFFFF"/>
                </a:highlight>
                <a:latin typeface="Lato" panose="020F0502020204030203" pitchFamily="34" charset="0"/>
                <a:ea typeface="Lato" panose="020F0502020204030203" pitchFamily="34" charset="0"/>
                <a:cs typeface="Lato" panose="020F0502020204030203" pitchFamily="34" charset="0"/>
                <a:sym typeface="Roboto Mono"/>
              </a:rPr>
              <a:t>q_base</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a:t>
            </a:r>
          </a:p>
          <a:p>
            <a:pPr marL="914400" lvl="1"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This chance is modified by the type of mask that they are wearing </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a:t>
            </a:r>
            <a:r>
              <a:rPr lang="en-US" sz="1500" dirty="0" err="1">
                <a:highlight>
                  <a:srgbClr val="FFFFFF"/>
                </a:highlight>
                <a:latin typeface="Lato" panose="020F0502020204030203" pitchFamily="34" charset="0"/>
                <a:ea typeface="Lato" panose="020F0502020204030203" pitchFamily="34" charset="0"/>
                <a:cs typeface="Lato" panose="020F0502020204030203" pitchFamily="34" charset="0"/>
                <a:sym typeface="Roboto Mono"/>
              </a:rPr>
              <a:t>q_modifier</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a:t>
            </a:r>
          </a:p>
          <a:p>
            <a:pPr marL="914400" lvl="1"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There are 24 steps in a day</a:t>
            </a:r>
          </a:p>
          <a:p>
            <a:pPr marL="457200" lvl="0"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Agents that are infected will stay in the simulation for </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6</a:t>
            </a: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 days until they quarantine for another </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8</a:t>
            </a: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 days (</a:t>
            </a:r>
            <a:r>
              <a:rPr lang="en-US" sz="1500" dirty="0">
                <a:highlight>
                  <a:srgbClr val="FFFFFF"/>
                </a:highlight>
                <a:latin typeface="Lato" panose="020F0502020204030203" pitchFamily="34" charset="0"/>
                <a:ea typeface="Lato" panose="020F0502020204030203" pitchFamily="34" charset="0"/>
                <a:cs typeface="Lato" panose="020F0502020204030203" pitchFamily="34" charset="0"/>
                <a:sym typeface="Roboto Mono"/>
              </a:rPr>
              <a:t>14</a:t>
            </a: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 total)</a:t>
            </a:r>
          </a:p>
          <a:p>
            <a:pPr marL="914400" lvl="1" indent="-317500" algn="l" rtl="0">
              <a:spcBef>
                <a:spcPts val="0"/>
              </a:spcBef>
              <a:spcAft>
                <a:spcPts val="0"/>
              </a:spcAft>
              <a:buClr>
                <a:schemeClr val="dk2"/>
              </a:buClr>
              <a:buSzPts val="1400"/>
              <a:buFont typeface="Arial"/>
              <a:buChar char="○"/>
            </a:pPr>
            <a:r>
              <a:rPr lang="en-US" sz="1500" dirty="0">
                <a:solidFill>
                  <a:schemeClr val="dk2"/>
                </a:solidFill>
                <a:highlight>
                  <a:srgbClr val="FFFFFF"/>
                </a:highlight>
                <a:latin typeface="Lato" panose="020F0502020204030203" pitchFamily="34" charset="0"/>
                <a:ea typeface="Lato" panose="020F0502020204030203" pitchFamily="34" charset="0"/>
                <a:cs typeface="Lato" panose="020F0502020204030203" pitchFamily="34" charset="0"/>
                <a:sym typeface="Arial"/>
              </a:rPr>
              <a:t>They will then return as immune, unable to become infected again for the rest of the simulation</a:t>
            </a:r>
          </a:p>
          <a:p>
            <a:pPr marL="0" lvl="0" indent="0" algn="l" rtl="0">
              <a:spcBef>
                <a:spcPts val="100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22ac4f0ba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22ac4f0ba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Description of the agents, states, environment, and how the states are updated each time step.</a:t>
            </a:r>
            <a:endParaRPr sz="1200">
              <a:solidFill>
                <a:srgbClr val="272727"/>
              </a:solidFill>
              <a:highlight>
                <a:srgbClr val="FFFFFF"/>
              </a:highlight>
            </a:endParaRPr>
          </a:p>
          <a:p>
            <a:pPr marL="0" lvl="0" indent="0" algn="l" rtl="0">
              <a:spcBef>
                <a:spcPts val="10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22ac4f0b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22ac4f0b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Description of the agents, states, environment, and how the states are updated each time step.</a:t>
            </a:r>
            <a:endParaRPr sz="1200">
              <a:solidFill>
                <a:srgbClr val="272727"/>
              </a:solidFill>
              <a:highlight>
                <a:srgbClr val="FFFFFF"/>
              </a:highlight>
            </a:endParaRPr>
          </a:p>
          <a:p>
            <a:pPr marL="0" lvl="0" indent="0" algn="l" rtl="0">
              <a:spcBef>
                <a:spcPts val="10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22ac4f0b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22ac4f0b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72727"/>
              </a:buClr>
              <a:buSzPts val="1200"/>
              <a:buChar char="●"/>
            </a:pPr>
            <a:r>
              <a:rPr lang="en" sz="1200">
                <a:solidFill>
                  <a:srgbClr val="272727"/>
                </a:solidFill>
                <a:highlight>
                  <a:srgbClr val="FFFFFF"/>
                </a:highlight>
              </a:rPr>
              <a:t>Description of the agents, states, environment, and how the states are updated each time step.</a:t>
            </a:r>
            <a:endParaRPr sz="1200">
              <a:solidFill>
                <a:srgbClr val="272727"/>
              </a:solidFill>
              <a:highlight>
                <a:srgbClr val="FFFFFF"/>
              </a:highlight>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9358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cdc.gov/mmwr/volumes/71/wr/mm7106e1.htm?s_cid=mm7106e1_w%20%5bcdc.gov"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temple-news.com/trackingcovid19/"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8012214"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i="1" dirty="0">
                <a:solidFill>
                  <a:schemeClr val="dk1"/>
                </a:solidFill>
                <a:latin typeface="Calibri"/>
                <a:ea typeface="Calibri"/>
                <a:cs typeface="Calibri"/>
                <a:sym typeface="Calibri"/>
              </a:rPr>
              <a:t>The Effect of Mask Type on the Spread of COVID-19 on a College Campus</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Katrina Janeczko</a:t>
            </a:r>
            <a:endParaRPr/>
          </a:p>
        </p:txBody>
      </p:sp>
      <p:pic>
        <p:nvPicPr>
          <p:cNvPr id="2" name="Picture 1">
            <a:extLst>
              <a:ext uri="{FF2B5EF4-FFF2-40B4-BE49-F238E27FC236}">
                <a16:creationId xmlns:a16="http://schemas.microsoft.com/office/drawing/2014/main" id="{64FFCC44-0F8A-BE8F-DAB0-25CC084BC4D2}"/>
              </a:ext>
            </a:extLst>
          </p:cNvPr>
          <p:cNvPicPr>
            <a:picLocks noChangeAspect="1"/>
          </p:cNvPicPr>
          <p:nvPr/>
        </p:nvPicPr>
        <p:blipFill>
          <a:blip r:embed="rId3"/>
          <a:stretch>
            <a:fillRect/>
          </a:stretch>
        </p:blipFill>
        <p:spPr>
          <a:xfrm>
            <a:off x="4408393" y="2987150"/>
            <a:ext cx="2897841" cy="1622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4" name="Rectangle 3">
            <a:extLst>
              <a:ext uri="{FF2B5EF4-FFF2-40B4-BE49-F238E27FC236}">
                <a16:creationId xmlns:a16="http://schemas.microsoft.com/office/drawing/2014/main" id="{BDB37C7B-C918-41E6-9D51-C19142A3D977}"/>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no mask">
            <a:hlinkClick r:id="" action="ppaction://media"/>
            <a:extLst>
              <a:ext uri="{FF2B5EF4-FFF2-40B4-BE49-F238E27FC236}">
                <a16:creationId xmlns:a16="http://schemas.microsoft.com/office/drawing/2014/main" id="{7A71D4CB-D5E2-4195-9D19-1048F5CD69A7}"/>
              </a:ext>
            </a:extLst>
          </p:cNvPr>
          <p:cNvPicPr>
            <a:picLocks noChangeAspect="1"/>
          </p:cNvPicPr>
          <p:nvPr>
            <a:videoFile r:link="rId1"/>
            <p:extLst>
              <p:ext uri="{DAA4B4D4-6D71-4841-9C94-3DE7FCFB9230}">
                <p14:media xmlns:p14="http://schemas.microsoft.com/office/powerpoint/2010/main" r:embed="rId2">
                  <p14:trim st="1000"/>
                </p14:media>
              </p:ext>
            </p:extLst>
          </p:nvPr>
        </p:nvPicPr>
        <p:blipFill>
          <a:blip r:embed="rId5"/>
          <a:stretch>
            <a:fillRect/>
          </a:stretch>
        </p:blipFill>
        <p:spPr>
          <a:xfrm>
            <a:off x="0" y="0"/>
            <a:ext cx="9144000" cy="5143500"/>
          </a:xfrm>
          <a:prstGeom prst="rect">
            <a:avLst/>
          </a:prstGeom>
        </p:spPr>
      </p:pic>
      <p:sp>
        <p:nvSpPr>
          <p:cNvPr id="10" name="Google Shape;110;p17">
            <a:extLst>
              <a:ext uri="{FF2B5EF4-FFF2-40B4-BE49-F238E27FC236}">
                <a16:creationId xmlns:a16="http://schemas.microsoft.com/office/drawing/2014/main" id="{903BAF7F-7A0C-4145-A139-055945894755}"/>
              </a:ext>
            </a:extLst>
          </p:cNvPr>
          <p:cNvSpPr txBox="1">
            <a:spLocks noGrp="1"/>
          </p:cNvSpPr>
          <p:nvPr>
            <p:ph type="title"/>
          </p:nvPr>
        </p:nvSpPr>
        <p:spPr>
          <a:xfrm>
            <a:off x="1068890" y="359293"/>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No masks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14500"/>
    </mc:Choice>
    <mc:Fallback xmlns="">
      <p:transition spd="slow" advTm="1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4" name="Rectangle 3">
            <a:extLst>
              <a:ext uri="{FF2B5EF4-FFF2-40B4-BE49-F238E27FC236}">
                <a16:creationId xmlns:a16="http://schemas.microsoft.com/office/drawing/2014/main" id="{BDB37C7B-C918-41E6-9D51-C19142A3D977}"/>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tandard mandate">
            <a:hlinkClick r:id="" action="ppaction://media"/>
            <a:extLst>
              <a:ext uri="{FF2B5EF4-FFF2-40B4-BE49-F238E27FC236}">
                <a16:creationId xmlns:a16="http://schemas.microsoft.com/office/drawing/2014/main" id="{78A64D9D-AED2-44E4-A4DF-21043F35BCCD}"/>
              </a:ext>
            </a:extLst>
          </p:cNvPr>
          <p:cNvPicPr>
            <a:picLocks noChangeAspect="1"/>
          </p:cNvPicPr>
          <p:nvPr>
            <a:videoFile r:link="rId1"/>
            <p:extLst>
              <p:ext uri="{DAA4B4D4-6D71-4841-9C94-3DE7FCFB9230}">
                <p14:media xmlns:p14="http://schemas.microsoft.com/office/powerpoint/2010/main" r:embed="rId2">
                  <p14:trim st="1000"/>
                </p14:media>
              </p:ext>
            </p:extLst>
          </p:nvPr>
        </p:nvPicPr>
        <p:blipFill>
          <a:blip r:embed="rId5"/>
          <a:stretch>
            <a:fillRect/>
          </a:stretch>
        </p:blipFill>
        <p:spPr>
          <a:xfrm>
            <a:off x="0" y="0"/>
            <a:ext cx="9144000" cy="5143500"/>
          </a:xfrm>
          <a:prstGeom prst="rect">
            <a:avLst/>
          </a:prstGeom>
        </p:spPr>
      </p:pic>
      <p:sp>
        <p:nvSpPr>
          <p:cNvPr id="10" name="Google Shape;110;p17">
            <a:extLst>
              <a:ext uri="{FF2B5EF4-FFF2-40B4-BE49-F238E27FC236}">
                <a16:creationId xmlns:a16="http://schemas.microsoft.com/office/drawing/2014/main" id="{903BAF7F-7A0C-4145-A139-055945894755}"/>
              </a:ext>
            </a:extLst>
          </p:cNvPr>
          <p:cNvSpPr txBox="1">
            <a:spLocks noGrp="1"/>
          </p:cNvSpPr>
          <p:nvPr>
            <p:ph type="title"/>
          </p:nvPr>
        </p:nvSpPr>
        <p:spPr>
          <a:xfrm>
            <a:off x="1068890" y="359293"/>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Standard Mask Mandate</a:t>
            </a:r>
            <a:endParaRPr dirty="0"/>
          </a:p>
        </p:txBody>
      </p:sp>
    </p:spTree>
    <p:extLst>
      <p:ext uri="{BB962C8B-B14F-4D97-AF65-F5344CB8AC3E}">
        <p14:creationId xmlns:p14="http://schemas.microsoft.com/office/powerpoint/2010/main" val="720171230"/>
      </p:ext>
    </p:extLst>
  </p:cSld>
  <p:clrMapOvr>
    <a:masterClrMapping/>
  </p:clrMapOvr>
  <mc:AlternateContent xmlns:mc="http://schemas.openxmlformats.org/markup-compatibility/2006" xmlns:p14="http://schemas.microsoft.com/office/powerpoint/2010/main">
    <mc:Choice Requires="p14">
      <p:transition spd="slow" p14:dur="2000" advTm="14500"/>
    </mc:Choice>
    <mc:Fallback xmlns="">
      <p:transition spd="slow" advTm="1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showWhenStopped="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4" name="Rectangle 3">
            <a:extLst>
              <a:ext uri="{FF2B5EF4-FFF2-40B4-BE49-F238E27FC236}">
                <a16:creationId xmlns:a16="http://schemas.microsoft.com/office/drawing/2014/main" id="{BDB37C7B-C918-41E6-9D51-C19142A3D977}"/>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urgical mandate">
            <a:hlinkClick r:id="" action="ppaction://media"/>
            <a:extLst>
              <a:ext uri="{FF2B5EF4-FFF2-40B4-BE49-F238E27FC236}">
                <a16:creationId xmlns:a16="http://schemas.microsoft.com/office/drawing/2014/main" id="{8876FA80-6EEF-488B-BE00-EAE1BE630FBB}"/>
              </a:ext>
            </a:extLst>
          </p:cNvPr>
          <p:cNvPicPr>
            <a:picLocks noChangeAspect="1"/>
          </p:cNvPicPr>
          <p:nvPr>
            <a:videoFile r:link="rId1"/>
            <p:extLst>
              <p:ext uri="{DAA4B4D4-6D71-4841-9C94-3DE7FCFB9230}">
                <p14:media xmlns:p14="http://schemas.microsoft.com/office/powerpoint/2010/main" r:embed="rId2">
                  <p14:trim st="1000"/>
                </p14:media>
              </p:ext>
            </p:extLst>
          </p:nvPr>
        </p:nvPicPr>
        <p:blipFill>
          <a:blip r:embed="rId5"/>
          <a:stretch>
            <a:fillRect/>
          </a:stretch>
        </p:blipFill>
        <p:spPr>
          <a:xfrm>
            <a:off x="0" y="0"/>
            <a:ext cx="9144000" cy="5143500"/>
          </a:xfrm>
          <a:prstGeom prst="rect">
            <a:avLst/>
          </a:prstGeom>
        </p:spPr>
      </p:pic>
      <p:sp>
        <p:nvSpPr>
          <p:cNvPr id="10" name="Google Shape;110;p17">
            <a:extLst>
              <a:ext uri="{FF2B5EF4-FFF2-40B4-BE49-F238E27FC236}">
                <a16:creationId xmlns:a16="http://schemas.microsoft.com/office/drawing/2014/main" id="{903BAF7F-7A0C-4145-A139-055945894755}"/>
              </a:ext>
            </a:extLst>
          </p:cNvPr>
          <p:cNvSpPr txBox="1">
            <a:spLocks noGrp="1"/>
          </p:cNvSpPr>
          <p:nvPr>
            <p:ph type="title"/>
          </p:nvPr>
        </p:nvSpPr>
        <p:spPr>
          <a:xfrm>
            <a:off x="1068890" y="359293"/>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Surgical Mask Mandate</a:t>
            </a:r>
            <a:endParaRPr dirty="0"/>
          </a:p>
        </p:txBody>
      </p:sp>
    </p:spTree>
    <p:extLst>
      <p:ext uri="{BB962C8B-B14F-4D97-AF65-F5344CB8AC3E}">
        <p14:creationId xmlns:p14="http://schemas.microsoft.com/office/powerpoint/2010/main" val="1954492482"/>
      </p:ext>
    </p:extLst>
  </p:cSld>
  <p:clrMapOvr>
    <a:masterClrMapping/>
  </p:clrMapOvr>
  <mc:AlternateContent xmlns:mc="http://schemas.openxmlformats.org/markup-compatibility/2006" xmlns:p14="http://schemas.microsoft.com/office/powerpoint/2010/main">
    <mc:Choice Requires="p14">
      <p:transition spd="slow" p14:dur="2000" advTm="14500"/>
    </mc:Choice>
    <mc:Fallback xmlns="">
      <p:transition spd="slow" advTm="1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showWhenStopped="0">
                <p:cTn id="8" fill="hold" display="0">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4" name="Rectangle 3">
            <a:extLst>
              <a:ext uri="{FF2B5EF4-FFF2-40B4-BE49-F238E27FC236}">
                <a16:creationId xmlns:a16="http://schemas.microsoft.com/office/drawing/2014/main" id="{BDB37C7B-C918-41E6-9D51-C19142A3D977}"/>
              </a:ext>
            </a:extLst>
          </p:cNvPr>
          <p:cNvSpPr/>
          <p:nvPr/>
        </p:nvSpPr>
        <p:spPr>
          <a:xfrm>
            <a:off x="0" y="-350222"/>
            <a:ext cx="9144000" cy="549372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78C2B6B-F0D2-4AD9-8E33-98048EAED2F8}"/>
              </a:ext>
            </a:extLst>
          </p:cNvPr>
          <p:cNvSpPr>
            <a:spLocks noGrp="1"/>
          </p:cNvSpPr>
          <p:nvPr>
            <p:ph type="title"/>
          </p:nvPr>
        </p:nvSpPr>
        <p:spPr/>
        <p:txBody>
          <a:bodyPr>
            <a:normAutofit fontScale="90000"/>
          </a:bodyPr>
          <a:lstStyle/>
          <a:p>
            <a:endParaRPr lang="en-US"/>
          </a:p>
        </p:txBody>
      </p:sp>
      <p:pic>
        <p:nvPicPr>
          <p:cNvPr id="20" name="Picture 19" descr="Chart&#10;&#10;Description automatically generated">
            <a:extLst>
              <a:ext uri="{FF2B5EF4-FFF2-40B4-BE49-F238E27FC236}">
                <a16:creationId xmlns:a16="http://schemas.microsoft.com/office/drawing/2014/main" id="{3DF9A541-9E7E-4BC0-B6F2-4A309A3BE468}"/>
              </a:ext>
            </a:extLst>
          </p:cNvPr>
          <p:cNvPicPr>
            <a:picLocks noChangeAspect="1"/>
          </p:cNvPicPr>
          <p:nvPr/>
        </p:nvPicPr>
        <p:blipFill rotWithShape="1">
          <a:blip r:embed="rId3"/>
          <a:srcRect l="52692" t="929" r="7000" b="929"/>
          <a:stretch/>
        </p:blipFill>
        <p:spPr>
          <a:xfrm>
            <a:off x="59733" y="-281354"/>
            <a:ext cx="3111167" cy="4261040"/>
          </a:xfrm>
          <a:prstGeom prst="rect">
            <a:avLst/>
          </a:prstGeom>
        </p:spPr>
      </p:pic>
      <p:pic>
        <p:nvPicPr>
          <p:cNvPr id="22" name="Picture 21" descr="Chart&#10;&#10;Description automatically generated">
            <a:extLst>
              <a:ext uri="{FF2B5EF4-FFF2-40B4-BE49-F238E27FC236}">
                <a16:creationId xmlns:a16="http://schemas.microsoft.com/office/drawing/2014/main" id="{E1EE7F72-7BA3-4713-936B-7783DB02223A}"/>
              </a:ext>
            </a:extLst>
          </p:cNvPr>
          <p:cNvPicPr>
            <a:picLocks noChangeAspect="1"/>
          </p:cNvPicPr>
          <p:nvPr/>
        </p:nvPicPr>
        <p:blipFill rotWithShape="1">
          <a:blip r:embed="rId4"/>
          <a:srcRect l="53103" t="-937" r="7376" b="-1"/>
          <a:stretch/>
        </p:blipFill>
        <p:spPr>
          <a:xfrm>
            <a:off x="3127422" y="-371324"/>
            <a:ext cx="3039855" cy="4367177"/>
          </a:xfrm>
          <a:prstGeom prst="rect">
            <a:avLst/>
          </a:prstGeom>
        </p:spPr>
      </p:pic>
      <p:pic>
        <p:nvPicPr>
          <p:cNvPr id="24" name="Picture 23" descr="Chart&#10;&#10;Description automatically generated">
            <a:extLst>
              <a:ext uri="{FF2B5EF4-FFF2-40B4-BE49-F238E27FC236}">
                <a16:creationId xmlns:a16="http://schemas.microsoft.com/office/drawing/2014/main" id="{A23CF2BC-1940-4ECE-B9AD-644AE2C0328E}"/>
              </a:ext>
            </a:extLst>
          </p:cNvPr>
          <p:cNvPicPr>
            <a:picLocks noChangeAspect="1"/>
          </p:cNvPicPr>
          <p:nvPr/>
        </p:nvPicPr>
        <p:blipFill rotWithShape="1">
          <a:blip r:embed="rId5"/>
          <a:srcRect l="53155" r="7977"/>
          <a:stretch/>
        </p:blipFill>
        <p:spPr>
          <a:xfrm>
            <a:off x="6068975" y="-323556"/>
            <a:ext cx="3039855" cy="4399208"/>
          </a:xfrm>
          <a:prstGeom prst="rect">
            <a:avLst/>
          </a:prstGeom>
        </p:spPr>
      </p:pic>
      <p:sp>
        <p:nvSpPr>
          <p:cNvPr id="25" name="Google Shape;110;p17">
            <a:extLst>
              <a:ext uri="{FF2B5EF4-FFF2-40B4-BE49-F238E27FC236}">
                <a16:creationId xmlns:a16="http://schemas.microsoft.com/office/drawing/2014/main" id="{F2CBA717-4C80-410E-8043-F37FC1FD97BB}"/>
              </a:ext>
            </a:extLst>
          </p:cNvPr>
          <p:cNvSpPr txBox="1">
            <a:spLocks/>
          </p:cNvSpPr>
          <p:nvPr/>
        </p:nvSpPr>
        <p:spPr>
          <a:xfrm>
            <a:off x="531679" y="189935"/>
            <a:ext cx="2595743" cy="402104"/>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600" dirty="0"/>
              <a:t>1. No masks</a:t>
            </a:r>
          </a:p>
        </p:txBody>
      </p:sp>
      <p:sp>
        <p:nvSpPr>
          <p:cNvPr id="26" name="Google Shape;110;p17">
            <a:extLst>
              <a:ext uri="{FF2B5EF4-FFF2-40B4-BE49-F238E27FC236}">
                <a16:creationId xmlns:a16="http://schemas.microsoft.com/office/drawing/2014/main" id="{7BAE4424-3322-4F8C-91FD-5981930CD740}"/>
              </a:ext>
            </a:extLst>
          </p:cNvPr>
          <p:cNvSpPr txBox="1">
            <a:spLocks/>
          </p:cNvSpPr>
          <p:nvPr/>
        </p:nvSpPr>
        <p:spPr>
          <a:xfrm>
            <a:off x="3642846" y="189935"/>
            <a:ext cx="2595743" cy="402104"/>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600" dirty="0"/>
              <a:t>2. Mask mandate</a:t>
            </a:r>
          </a:p>
        </p:txBody>
      </p:sp>
      <p:sp>
        <p:nvSpPr>
          <p:cNvPr id="27" name="Google Shape;110;p17">
            <a:extLst>
              <a:ext uri="{FF2B5EF4-FFF2-40B4-BE49-F238E27FC236}">
                <a16:creationId xmlns:a16="http://schemas.microsoft.com/office/drawing/2014/main" id="{0C5AFED5-37EB-4713-B93D-F02505C090D1}"/>
              </a:ext>
            </a:extLst>
          </p:cNvPr>
          <p:cNvSpPr txBox="1">
            <a:spLocks/>
          </p:cNvSpPr>
          <p:nvPr/>
        </p:nvSpPr>
        <p:spPr>
          <a:xfrm>
            <a:off x="6639224" y="189935"/>
            <a:ext cx="2595743" cy="402104"/>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600" dirty="0"/>
              <a:t>3. Surgical mandate</a:t>
            </a:r>
          </a:p>
        </p:txBody>
      </p:sp>
      <p:sp>
        <p:nvSpPr>
          <p:cNvPr id="28" name="Google Shape;111;p17">
            <a:extLst>
              <a:ext uri="{FF2B5EF4-FFF2-40B4-BE49-F238E27FC236}">
                <a16:creationId xmlns:a16="http://schemas.microsoft.com/office/drawing/2014/main" id="{D9F08F59-E598-427C-B596-04A01339F386}"/>
              </a:ext>
            </a:extLst>
          </p:cNvPr>
          <p:cNvSpPr txBox="1">
            <a:spLocks noGrp="1"/>
          </p:cNvSpPr>
          <p:nvPr>
            <p:ph type="body" idx="1"/>
          </p:nvPr>
        </p:nvSpPr>
        <p:spPr>
          <a:xfrm>
            <a:off x="4201627" y="4108657"/>
            <a:ext cx="7688700" cy="3150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2"/>
              </a:buClr>
              <a:buSzPts val="1400"/>
              <a:buFont typeface="Arial"/>
              <a:buChar char="●"/>
            </a:pPr>
            <a:r>
              <a:rPr lang="en-US" sz="14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Better masks = slows spread over time</a:t>
            </a:r>
          </a:p>
          <a:p>
            <a:pPr marL="457200" lvl="0" indent="-317500" algn="l" rtl="0">
              <a:spcBef>
                <a:spcPts val="0"/>
              </a:spcBef>
              <a:spcAft>
                <a:spcPts val="0"/>
              </a:spcAft>
              <a:buClr>
                <a:schemeClr val="dk2"/>
              </a:buClr>
              <a:buSzPts val="1400"/>
              <a:buFont typeface="Arial"/>
              <a:buChar char="●"/>
            </a:pPr>
            <a:r>
              <a:rPr lang="en-US" sz="14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“Flattening the curve”</a:t>
            </a:r>
            <a:endParaRPr sz="14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p:txBody>
      </p:sp>
    </p:spTree>
    <p:extLst>
      <p:ext uri="{BB962C8B-B14F-4D97-AF65-F5344CB8AC3E}">
        <p14:creationId xmlns:p14="http://schemas.microsoft.com/office/powerpoint/2010/main" val="3244691030"/>
      </p:ext>
    </p:extLst>
  </p:cSld>
  <p:clrMapOvr>
    <a:masterClrMapping/>
  </p:clrMapOvr>
  <mc:AlternateContent xmlns:mc="http://schemas.openxmlformats.org/markup-compatibility/2006" xmlns:p14="http://schemas.microsoft.com/office/powerpoint/2010/main">
    <mc:Choice Requires="p14">
      <p:transition spd="slow" p14:dur="2000" advTm="14500"/>
    </mc:Choice>
    <mc:Fallback xmlns="">
      <p:transition spd="slow" advTm="14500"/>
    </mc:Fallback>
  </mc:AlternateContent>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5772-EBF0-4941-40C4-170BC2378E17}"/>
              </a:ext>
            </a:extLst>
          </p:cNvPr>
          <p:cNvSpPr>
            <a:spLocks noGrp="1"/>
          </p:cNvSpPr>
          <p:nvPr>
            <p:ph type="title"/>
          </p:nvPr>
        </p:nvSpPr>
        <p:spPr/>
        <p:txBody>
          <a:bodyPr>
            <a:normAutofit/>
          </a:bodyPr>
          <a:lstStyle/>
          <a:p>
            <a:r>
              <a:rPr lang="en-US" sz="2300" dirty="0"/>
              <a:t>Flattening the Curve</a:t>
            </a:r>
          </a:p>
        </p:txBody>
      </p:sp>
      <p:pic>
        <p:nvPicPr>
          <p:cNvPr id="3" name="Picture 2">
            <a:extLst>
              <a:ext uri="{FF2B5EF4-FFF2-40B4-BE49-F238E27FC236}">
                <a16:creationId xmlns:a16="http://schemas.microsoft.com/office/drawing/2014/main" id="{FB7357F5-A717-F669-C3B3-2DC9A7091FB2}"/>
              </a:ext>
            </a:extLst>
          </p:cNvPr>
          <p:cNvPicPr>
            <a:picLocks noChangeAspect="1"/>
          </p:cNvPicPr>
          <p:nvPr/>
        </p:nvPicPr>
        <p:blipFill rotWithShape="1">
          <a:blip r:embed="rId3"/>
          <a:srcRect b="2672"/>
          <a:stretch/>
        </p:blipFill>
        <p:spPr>
          <a:xfrm>
            <a:off x="1823903" y="1894462"/>
            <a:ext cx="5496193" cy="3009005"/>
          </a:xfrm>
          <a:prstGeom prst="rect">
            <a:avLst/>
          </a:prstGeom>
        </p:spPr>
      </p:pic>
      <p:sp>
        <p:nvSpPr>
          <p:cNvPr id="4" name="TextBox 3">
            <a:extLst>
              <a:ext uri="{FF2B5EF4-FFF2-40B4-BE49-F238E27FC236}">
                <a16:creationId xmlns:a16="http://schemas.microsoft.com/office/drawing/2014/main" id="{47E4332C-89F5-14BE-AA5D-D8D59363FC92}"/>
              </a:ext>
            </a:extLst>
          </p:cNvPr>
          <p:cNvSpPr txBox="1"/>
          <p:nvPr/>
        </p:nvSpPr>
        <p:spPr>
          <a:xfrm>
            <a:off x="6205426" y="4903467"/>
            <a:ext cx="1377109" cy="230832"/>
          </a:xfrm>
          <a:prstGeom prst="rect">
            <a:avLst/>
          </a:prstGeom>
          <a:noFill/>
        </p:spPr>
        <p:txBody>
          <a:bodyPr wrap="square" rtlCol="0">
            <a:spAutoFit/>
          </a:bodyPr>
          <a:lstStyle/>
          <a:p>
            <a:r>
              <a:rPr lang="en-US" sz="900" dirty="0"/>
              <a:t>From the CDC 2021</a:t>
            </a:r>
          </a:p>
        </p:txBody>
      </p:sp>
    </p:spTree>
    <p:extLst>
      <p:ext uri="{BB962C8B-B14F-4D97-AF65-F5344CB8AC3E}">
        <p14:creationId xmlns:p14="http://schemas.microsoft.com/office/powerpoint/2010/main" val="30575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Difficulties &amp; Complications</a:t>
            </a:r>
            <a:endParaRPr/>
          </a:p>
        </p:txBody>
      </p:sp>
      <p:sp>
        <p:nvSpPr>
          <p:cNvPr id="135" name="Google Shape;135;p21"/>
          <p:cNvSpPr txBox="1">
            <a:spLocks noGrp="1"/>
          </p:cNvSpPr>
          <p:nvPr>
            <p:ph type="body" idx="1"/>
          </p:nvPr>
        </p:nvSpPr>
        <p:spPr>
          <a:xfrm>
            <a:off x="729450" y="1965820"/>
            <a:ext cx="7688700" cy="248721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400" b="0" i="0" u="none" strike="noStrike" dirty="0">
                <a:solidFill>
                  <a:srgbClr val="595959"/>
                </a:solidFill>
                <a:effectLst/>
                <a:latin typeface="Lato" panose="020F0502020204030203" pitchFamily="34" charset="0"/>
              </a:rPr>
              <a:t>Representing mask type condition variable types – discernability</a:t>
            </a:r>
          </a:p>
          <a:p>
            <a:pPr rtl="0">
              <a:spcBef>
                <a:spcPts val="0"/>
              </a:spcBef>
              <a:spcAft>
                <a:spcPts val="1200"/>
              </a:spcAft>
            </a:pPr>
            <a:r>
              <a:rPr lang="en-US" sz="1400" b="0" i="0" u="none" strike="noStrike" dirty="0">
                <a:solidFill>
                  <a:srgbClr val="595959"/>
                </a:solidFill>
                <a:effectLst/>
                <a:latin typeface="Lato" panose="020F0502020204030203" pitchFamily="34" charset="0"/>
              </a:rPr>
              <a:t>Initially, subplot 2 showed </a:t>
            </a:r>
            <a:r>
              <a:rPr lang="en-US" sz="1400" b="0" i="1" u="none" strike="noStrike" dirty="0">
                <a:solidFill>
                  <a:srgbClr val="595959"/>
                </a:solidFill>
                <a:effectLst/>
                <a:latin typeface="Lato" panose="020F0502020204030203" pitchFamily="34" charset="0"/>
              </a:rPr>
              <a:t>number </a:t>
            </a:r>
            <a:r>
              <a:rPr lang="en-US" sz="1400" b="0" i="0" u="none" strike="noStrike" dirty="0">
                <a:solidFill>
                  <a:srgbClr val="595959"/>
                </a:solidFill>
                <a:effectLst/>
                <a:latin typeface="Lato" panose="020F0502020204030203" pitchFamily="34" charset="0"/>
              </a:rPr>
              <a:t>of students infected, not percentage of population that is infected</a:t>
            </a:r>
          </a:p>
          <a:p>
            <a:pPr rtl="0">
              <a:spcBef>
                <a:spcPts val="0"/>
              </a:spcBef>
              <a:spcAft>
                <a:spcPts val="1200"/>
              </a:spcAft>
            </a:pPr>
            <a:r>
              <a:rPr lang="en-US" sz="1400" b="0" i="0" u="none" strike="noStrike" dirty="0">
                <a:solidFill>
                  <a:srgbClr val="595959"/>
                </a:solidFill>
                <a:effectLst/>
                <a:latin typeface="Lato" panose="020F0502020204030203" pitchFamily="34" charset="0"/>
              </a:rPr>
              <a:t>Finding an appropriate </a:t>
            </a:r>
            <a:r>
              <a:rPr lang="en-US" sz="1400" b="0" i="0" u="none" strike="noStrike" dirty="0" err="1">
                <a:solidFill>
                  <a:srgbClr val="595959"/>
                </a:solidFill>
                <a:effectLst/>
                <a:latin typeface="Lato" panose="020F0502020204030203" pitchFamily="34" charset="0"/>
              </a:rPr>
              <a:t>q_base</a:t>
            </a:r>
            <a:r>
              <a:rPr lang="en-US" sz="1400" b="0" i="0" u="none" strike="noStrike" dirty="0">
                <a:solidFill>
                  <a:srgbClr val="595959"/>
                </a:solidFill>
                <a:effectLst/>
                <a:latin typeface="Lato" panose="020F0502020204030203" pitchFamily="34" charset="0"/>
              </a:rPr>
              <a:t> (base chance of agents infecting other agents in their cells)</a:t>
            </a:r>
            <a:endParaRPr lang="en-US" sz="1400" b="0" dirty="0">
              <a:effectLst/>
            </a:endParaRPr>
          </a:p>
          <a:p>
            <a:pPr marL="146050" indent="0">
              <a:buNone/>
            </a:pPr>
            <a:br>
              <a:rPr lang="en-US" sz="1400" dirty="0"/>
            </a:br>
            <a:endParaRPr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a:t>
            </a:r>
            <a:endParaRPr dirty="0"/>
          </a:p>
        </p:txBody>
      </p:sp>
      <p:sp>
        <p:nvSpPr>
          <p:cNvPr id="129" name="Google Shape;129;p20"/>
          <p:cNvSpPr txBox="1">
            <a:spLocks noGrp="1"/>
          </p:cNvSpPr>
          <p:nvPr>
            <p:ph type="body" idx="1"/>
          </p:nvPr>
        </p:nvSpPr>
        <p:spPr>
          <a:xfrm>
            <a:off x="729450" y="2078875"/>
            <a:ext cx="7688700" cy="279558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400" b="0" i="0" u="none" strike="noStrike" dirty="0">
                <a:solidFill>
                  <a:srgbClr val="595959"/>
                </a:solidFill>
                <a:effectLst/>
                <a:latin typeface="Lato" panose="020F0502020204030203" pitchFamily="34" charset="0"/>
              </a:rPr>
              <a:t>Mask mandate is effective, not only to ‘flatten the curve,’ but to reduce the overall number of infections in a semester</a:t>
            </a:r>
            <a:endParaRPr lang="en-US" sz="1400" b="0" dirty="0">
              <a:effectLst/>
            </a:endParaRPr>
          </a:p>
          <a:p>
            <a:pPr rtl="0">
              <a:spcBef>
                <a:spcPts val="0"/>
              </a:spcBef>
              <a:spcAft>
                <a:spcPts val="1200"/>
              </a:spcAft>
            </a:pPr>
            <a:r>
              <a:rPr lang="en-US" sz="1400" b="0" i="0" u="none" strike="noStrike" dirty="0">
                <a:solidFill>
                  <a:srgbClr val="595959"/>
                </a:solidFill>
                <a:effectLst/>
                <a:latin typeface="Lato" panose="020F0502020204030203" pitchFamily="34" charset="0"/>
              </a:rPr>
              <a:t>The difference between a standard mandate and a surgical mandate is less noticeable than the difference between a mandate and no mandate in terms of flattening the curve, but a surgical mask mandate still reduces the amount of total cases compared to a standard mandate</a:t>
            </a:r>
            <a:endParaRPr lang="en-US" sz="1400" b="0" dirty="0">
              <a:effectLst/>
            </a:endParaRPr>
          </a:p>
          <a:p>
            <a:pPr rtl="0">
              <a:spcBef>
                <a:spcPts val="0"/>
              </a:spcBef>
              <a:spcAft>
                <a:spcPts val="1200"/>
              </a:spcAft>
            </a:pPr>
            <a:r>
              <a:rPr lang="en-US" sz="1400" b="0" i="0" u="none" strike="noStrike" dirty="0">
                <a:solidFill>
                  <a:srgbClr val="595959"/>
                </a:solidFill>
                <a:effectLst/>
                <a:latin typeface="Lato" panose="020F0502020204030203" pitchFamily="34" charset="0"/>
              </a:rPr>
              <a:t>Furthermore, in any simulation, those who wear more protective masks will stay in the simulation longer</a:t>
            </a:r>
            <a:endParaRPr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D18B-9DD2-39E1-E5B4-2DEF2085594D}"/>
              </a:ext>
            </a:extLst>
          </p:cNvPr>
          <p:cNvSpPr>
            <a:spLocks noGrp="1"/>
          </p:cNvSpPr>
          <p:nvPr>
            <p:ph type="title"/>
          </p:nvPr>
        </p:nvSpPr>
        <p:spPr/>
        <p:txBody>
          <a:bodyPr>
            <a:normAutofit/>
          </a:bodyPr>
          <a:lstStyle/>
          <a:p>
            <a:r>
              <a:rPr lang="en-US" sz="2300" dirty="0"/>
              <a:t>Conclusions</a:t>
            </a:r>
          </a:p>
        </p:txBody>
      </p:sp>
      <p:sp>
        <p:nvSpPr>
          <p:cNvPr id="3" name="Subtitle 2">
            <a:extLst>
              <a:ext uri="{FF2B5EF4-FFF2-40B4-BE49-F238E27FC236}">
                <a16:creationId xmlns:a16="http://schemas.microsoft.com/office/drawing/2014/main" id="{AA4EFB21-AC46-516F-FFFE-906D0E372DC5}"/>
              </a:ext>
            </a:extLst>
          </p:cNvPr>
          <p:cNvSpPr>
            <a:spLocks noGrp="1"/>
          </p:cNvSpPr>
          <p:nvPr>
            <p:ph type="subTitle" idx="1"/>
          </p:nvPr>
        </p:nvSpPr>
        <p:spPr>
          <a:xfrm>
            <a:off x="595375" y="1782750"/>
            <a:ext cx="3300900" cy="759000"/>
          </a:xfrm>
        </p:spPr>
        <p:txBody>
          <a:bodyPr/>
          <a:lstStyle/>
          <a:p>
            <a:r>
              <a:rPr lang="en-US" dirty="0"/>
              <a:t>Answers of initial questions</a:t>
            </a:r>
          </a:p>
        </p:txBody>
      </p:sp>
      <p:sp>
        <p:nvSpPr>
          <p:cNvPr id="4" name="Text Placeholder 3">
            <a:extLst>
              <a:ext uri="{FF2B5EF4-FFF2-40B4-BE49-F238E27FC236}">
                <a16:creationId xmlns:a16="http://schemas.microsoft.com/office/drawing/2014/main" id="{1FE1871F-C46B-CBFF-F5E8-91E3C5EC5E83}"/>
              </a:ext>
            </a:extLst>
          </p:cNvPr>
          <p:cNvSpPr>
            <a:spLocks noGrp="1"/>
          </p:cNvSpPr>
          <p:nvPr>
            <p:ph type="body" idx="2"/>
          </p:nvPr>
        </p:nvSpPr>
        <p:spPr>
          <a:xfrm>
            <a:off x="5174225" y="1352625"/>
            <a:ext cx="3684962" cy="3025500"/>
          </a:xfrm>
        </p:spPr>
        <p:txBody>
          <a:bodyPr>
            <a:normAutofit/>
          </a:bodyPr>
          <a:lstStyle/>
          <a:p>
            <a:r>
              <a:rPr lang="en-US" sz="1800" dirty="0"/>
              <a:t>Mask type does matter!</a:t>
            </a:r>
          </a:p>
          <a:p>
            <a:pPr marL="615950" lvl="1" indent="0">
              <a:buNone/>
            </a:pPr>
            <a:endParaRPr lang="en-US" sz="1800" dirty="0"/>
          </a:p>
          <a:p>
            <a:r>
              <a:rPr lang="en-US" sz="1800" dirty="0"/>
              <a:t>Mask mandate = e</a:t>
            </a:r>
            <a:r>
              <a:rPr lang="en-US" sz="1600" dirty="0"/>
              <a:t>ffective</a:t>
            </a:r>
          </a:p>
          <a:p>
            <a:pPr lvl="1"/>
            <a:r>
              <a:rPr lang="en-US" sz="1600" dirty="0"/>
              <a:t>Flattens curve, slows spread</a:t>
            </a:r>
          </a:p>
          <a:p>
            <a:pPr lvl="1"/>
            <a:r>
              <a:rPr lang="en-US" sz="1600" dirty="0"/>
              <a:t>Reduces total infections in a semester</a:t>
            </a:r>
          </a:p>
        </p:txBody>
      </p:sp>
    </p:spTree>
    <p:extLst>
      <p:ext uri="{BB962C8B-B14F-4D97-AF65-F5344CB8AC3E}">
        <p14:creationId xmlns:p14="http://schemas.microsoft.com/office/powerpoint/2010/main" val="99439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Bibliography	</a:t>
            </a:r>
            <a:endParaRPr dirty="0"/>
          </a:p>
        </p:txBody>
      </p:sp>
      <p:sp>
        <p:nvSpPr>
          <p:cNvPr id="135" name="Google Shape;135;p21"/>
          <p:cNvSpPr txBox="1">
            <a:spLocks noGrp="1"/>
          </p:cNvSpPr>
          <p:nvPr>
            <p:ph type="body" idx="1"/>
          </p:nvPr>
        </p:nvSpPr>
        <p:spPr>
          <a:xfrm>
            <a:off x="729450" y="1965820"/>
            <a:ext cx="7688700" cy="2487210"/>
          </a:xfrm>
          <a:prstGeom prst="rect">
            <a:avLst/>
          </a:prstGeom>
        </p:spPr>
        <p:txBody>
          <a:bodyPr spcFirstLastPara="1" wrap="square" lIns="91425" tIns="91425" rIns="91425" bIns="91425" anchor="t" anchorCtr="0">
            <a:noAutofit/>
          </a:bodyPr>
          <a:lstStyle/>
          <a:p>
            <a:pPr marL="146050" indent="0" rtl="0">
              <a:lnSpc>
                <a:spcPct val="100000"/>
              </a:lnSpc>
              <a:spcBef>
                <a:spcPts val="0"/>
              </a:spcBef>
              <a:spcAft>
                <a:spcPts val="1200"/>
              </a:spcAft>
              <a:buNone/>
            </a:pPr>
            <a:r>
              <a:rPr lang="en-US" sz="1200" b="0" i="0" u="none" strike="noStrike" dirty="0">
                <a:solidFill>
                  <a:srgbClr val="595959"/>
                </a:solidFill>
                <a:effectLst/>
                <a:latin typeface="Lato" panose="020F0502020204030203" pitchFamily="34" charset="0"/>
              </a:rPr>
              <a:t>CDC </a:t>
            </a:r>
            <a:r>
              <a:rPr lang="en-US" sz="1200" dirty="0">
                <a:solidFill>
                  <a:srgbClr val="595959"/>
                </a:solidFill>
                <a:latin typeface="Lato" panose="020F0502020204030203" pitchFamily="34" charset="0"/>
              </a:rPr>
              <a:t>study about mask </a:t>
            </a:r>
            <a:r>
              <a:rPr lang="en-US" sz="1200" b="0" i="0" u="none" strike="noStrike" dirty="0">
                <a:solidFill>
                  <a:srgbClr val="595959"/>
                </a:solidFill>
                <a:effectLst/>
                <a:latin typeface="Lato" panose="020F0502020204030203" pitchFamily="34" charset="0"/>
              </a:rPr>
              <a:t>protection rates for </a:t>
            </a:r>
            <a:r>
              <a:rPr lang="en-US" sz="1200" b="0" i="0" u="none" strike="noStrike" dirty="0" err="1">
                <a:solidFill>
                  <a:srgbClr val="595959"/>
                </a:solidFill>
                <a:effectLst/>
                <a:latin typeface="Lato" panose="020F0502020204030203" pitchFamily="34" charset="0"/>
              </a:rPr>
              <a:t>q_modifier</a:t>
            </a:r>
            <a:r>
              <a:rPr lang="en-US" sz="1200" b="0" i="0" u="none" strike="noStrike" dirty="0">
                <a:solidFill>
                  <a:srgbClr val="595959"/>
                </a:solidFill>
                <a:effectLst/>
                <a:latin typeface="Lato" panose="020F0502020204030203" pitchFamily="34" charset="0"/>
              </a:rPr>
              <a:t>: </a:t>
            </a:r>
            <a:r>
              <a:rPr lang="en-US" sz="1200" b="0" i="0" u="sng" strike="noStrike" dirty="0">
                <a:solidFill>
                  <a:srgbClr val="1C3678"/>
                </a:solidFill>
                <a:effectLst/>
                <a:latin typeface="Lato" panose="020F0502020204030203" pitchFamily="34" charset="0"/>
                <a:hlinkClick r:id="rId3"/>
              </a:rPr>
              <a:t>https://www.cdc.gov/mmwr/volumes/71/wr/mm7106e1.htm?s_cid=mm7106e1_w%20[cdc.gov</a:t>
            </a:r>
            <a:r>
              <a:rPr lang="en-US" sz="1200" b="0" i="0" u="none" strike="noStrike" dirty="0">
                <a:solidFill>
                  <a:srgbClr val="595959"/>
                </a:solidFill>
                <a:effectLst/>
                <a:latin typeface="Lato" panose="020F0502020204030203" pitchFamily="34" charset="0"/>
              </a:rPr>
              <a:t>]</a:t>
            </a:r>
          </a:p>
          <a:p>
            <a:pPr marL="146050" indent="0" rtl="0">
              <a:lnSpc>
                <a:spcPct val="100000"/>
              </a:lnSpc>
              <a:spcBef>
                <a:spcPts val="0"/>
              </a:spcBef>
              <a:spcAft>
                <a:spcPts val="1200"/>
              </a:spcAft>
              <a:buNone/>
            </a:pPr>
            <a:r>
              <a:rPr lang="en-US" sz="1200" dirty="0">
                <a:solidFill>
                  <a:srgbClr val="595959"/>
                </a:solidFill>
                <a:latin typeface="Lato" panose="020F0502020204030203" pitchFamily="34" charset="0"/>
              </a:rPr>
              <a:t>Temple COVID tracker for i: </a:t>
            </a:r>
            <a:r>
              <a:rPr lang="en-US" sz="1200" b="0" dirty="0">
                <a:effectLst/>
                <a:hlinkClick r:id="rId4"/>
              </a:rPr>
              <a:t>https://temple-news.com/trackingcovid19/</a:t>
            </a:r>
            <a:endParaRPr lang="en-US" sz="1200" b="0" dirty="0">
              <a:effectLst/>
            </a:endParaRPr>
          </a:p>
          <a:p>
            <a:pPr marL="146050" indent="0" rtl="0">
              <a:lnSpc>
                <a:spcPct val="100000"/>
              </a:lnSpc>
              <a:spcBef>
                <a:spcPts val="0"/>
              </a:spcBef>
              <a:spcAft>
                <a:spcPts val="1200"/>
              </a:spcAft>
              <a:buNone/>
            </a:pPr>
            <a:endParaRPr lang="en-US" sz="1200" b="0" dirty="0">
              <a:solidFill>
                <a:srgbClr val="595959"/>
              </a:solidFill>
              <a:effectLst/>
              <a:latin typeface="Lato" panose="020F0502020204030203" pitchFamily="34" charset="0"/>
            </a:endParaRPr>
          </a:p>
          <a:p>
            <a:pPr marL="146050" indent="0" rtl="0">
              <a:lnSpc>
                <a:spcPct val="100000"/>
              </a:lnSpc>
              <a:spcBef>
                <a:spcPts val="0"/>
              </a:spcBef>
              <a:spcAft>
                <a:spcPts val="1200"/>
              </a:spcAft>
              <a:buNone/>
            </a:pPr>
            <a:endParaRPr lang="en-US" sz="1200" b="0" dirty="0">
              <a:effectLst/>
            </a:endParaRPr>
          </a:p>
        </p:txBody>
      </p:sp>
    </p:spTree>
    <p:extLst>
      <p:ext uri="{BB962C8B-B14F-4D97-AF65-F5344CB8AC3E}">
        <p14:creationId xmlns:p14="http://schemas.microsoft.com/office/powerpoint/2010/main" val="414394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C2457FE-9F4C-2317-380D-8F994C4214A3}"/>
              </a:ext>
            </a:extLst>
          </p:cNvPr>
          <p:cNvSpPr/>
          <p:nvPr/>
        </p:nvSpPr>
        <p:spPr>
          <a:xfrm>
            <a:off x="748145" y="1084610"/>
            <a:ext cx="1047404" cy="27788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 name="Picture 3" descr="Text&#10;&#10;Description automatically generated">
            <a:extLst>
              <a:ext uri="{FF2B5EF4-FFF2-40B4-BE49-F238E27FC236}">
                <a16:creationId xmlns:a16="http://schemas.microsoft.com/office/drawing/2014/main" id="{D922831B-D846-3F84-74E1-CCBABBB6DE8D}"/>
              </a:ext>
            </a:extLst>
          </p:cNvPr>
          <p:cNvPicPr>
            <a:picLocks noChangeAspect="1"/>
          </p:cNvPicPr>
          <p:nvPr/>
        </p:nvPicPr>
        <p:blipFill>
          <a:blip r:embed="rId3"/>
          <a:stretch>
            <a:fillRect/>
          </a:stretch>
        </p:blipFill>
        <p:spPr>
          <a:xfrm>
            <a:off x="165630" y="45615"/>
            <a:ext cx="4150783" cy="746090"/>
          </a:xfrm>
          <a:prstGeom prst="rect">
            <a:avLst/>
          </a:prstGeom>
        </p:spPr>
      </p:pic>
      <p:sp>
        <p:nvSpPr>
          <p:cNvPr id="5" name="TextBox 4">
            <a:extLst>
              <a:ext uri="{FF2B5EF4-FFF2-40B4-BE49-F238E27FC236}">
                <a16:creationId xmlns:a16="http://schemas.microsoft.com/office/drawing/2014/main" id="{1CB6C51F-4AA9-F233-089B-6C5177301506}"/>
              </a:ext>
            </a:extLst>
          </p:cNvPr>
          <p:cNvSpPr txBox="1"/>
          <p:nvPr/>
        </p:nvSpPr>
        <p:spPr>
          <a:xfrm>
            <a:off x="99485" y="791582"/>
            <a:ext cx="3793066" cy="307777"/>
          </a:xfrm>
          <a:prstGeom prst="rect">
            <a:avLst/>
          </a:prstGeom>
          <a:noFill/>
        </p:spPr>
        <p:txBody>
          <a:bodyPr wrap="square" rtlCol="0">
            <a:spAutoFit/>
          </a:bodyPr>
          <a:lstStyle/>
          <a:p>
            <a:r>
              <a:rPr lang="en-US" dirty="0"/>
              <a:t>- Englert (June 2, 2020)</a:t>
            </a:r>
          </a:p>
        </p:txBody>
      </p:sp>
      <p:pic>
        <p:nvPicPr>
          <p:cNvPr id="7" name="Picture 6" descr="Text&#10;&#10;Description automatically generated">
            <a:extLst>
              <a:ext uri="{FF2B5EF4-FFF2-40B4-BE49-F238E27FC236}">
                <a16:creationId xmlns:a16="http://schemas.microsoft.com/office/drawing/2014/main" id="{72FA3769-CFD7-88AA-447C-22701F98DC41}"/>
              </a:ext>
            </a:extLst>
          </p:cNvPr>
          <p:cNvPicPr>
            <a:picLocks noChangeAspect="1"/>
          </p:cNvPicPr>
          <p:nvPr/>
        </p:nvPicPr>
        <p:blipFill>
          <a:blip r:embed="rId4"/>
          <a:stretch>
            <a:fillRect/>
          </a:stretch>
        </p:blipFill>
        <p:spPr>
          <a:xfrm>
            <a:off x="231776" y="2571750"/>
            <a:ext cx="3660775" cy="1104484"/>
          </a:xfrm>
          <a:prstGeom prst="rect">
            <a:avLst/>
          </a:prstGeom>
        </p:spPr>
      </p:pic>
      <p:sp>
        <p:nvSpPr>
          <p:cNvPr id="8" name="TextBox 7">
            <a:extLst>
              <a:ext uri="{FF2B5EF4-FFF2-40B4-BE49-F238E27FC236}">
                <a16:creationId xmlns:a16="http://schemas.microsoft.com/office/drawing/2014/main" id="{B5B42DA0-DE72-A886-5EA4-AF7C4BC96420}"/>
              </a:ext>
            </a:extLst>
          </p:cNvPr>
          <p:cNvSpPr txBox="1"/>
          <p:nvPr/>
        </p:nvSpPr>
        <p:spPr>
          <a:xfrm>
            <a:off x="165630" y="3673955"/>
            <a:ext cx="3793066" cy="307777"/>
          </a:xfrm>
          <a:prstGeom prst="rect">
            <a:avLst/>
          </a:prstGeom>
          <a:noFill/>
        </p:spPr>
        <p:txBody>
          <a:bodyPr wrap="square" rtlCol="0">
            <a:spAutoFit/>
          </a:bodyPr>
          <a:lstStyle/>
          <a:p>
            <a:r>
              <a:rPr lang="en-US" dirty="0"/>
              <a:t>- Wingard (Aug. 10, 2021)</a:t>
            </a:r>
          </a:p>
        </p:txBody>
      </p:sp>
      <p:pic>
        <p:nvPicPr>
          <p:cNvPr id="11" name="Picture 10" descr="Text&#10;&#10;Description automatically generated">
            <a:extLst>
              <a:ext uri="{FF2B5EF4-FFF2-40B4-BE49-F238E27FC236}">
                <a16:creationId xmlns:a16="http://schemas.microsoft.com/office/drawing/2014/main" id="{C956ACB3-A61A-B7F4-B958-C36454AD4CC2}"/>
              </a:ext>
            </a:extLst>
          </p:cNvPr>
          <p:cNvPicPr>
            <a:picLocks noChangeAspect="1"/>
          </p:cNvPicPr>
          <p:nvPr/>
        </p:nvPicPr>
        <p:blipFill>
          <a:blip r:embed="rId5"/>
          <a:stretch>
            <a:fillRect/>
          </a:stretch>
        </p:blipFill>
        <p:spPr>
          <a:xfrm>
            <a:off x="4632572" y="139545"/>
            <a:ext cx="4329296" cy="1859613"/>
          </a:xfrm>
          <a:prstGeom prst="rect">
            <a:avLst/>
          </a:prstGeom>
        </p:spPr>
      </p:pic>
      <p:pic>
        <p:nvPicPr>
          <p:cNvPr id="13" name="Picture 12" descr="Text&#10;&#10;Description automatically generated">
            <a:extLst>
              <a:ext uri="{FF2B5EF4-FFF2-40B4-BE49-F238E27FC236}">
                <a16:creationId xmlns:a16="http://schemas.microsoft.com/office/drawing/2014/main" id="{E79E1BB6-4AB2-7448-E5EA-789DA129A804}"/>
              </a:ext>
            </a:extLst>
          </p:cNvPr>
          <p:cNvPicPr>
            <a:picLocks noChangeAspect="1"/>
          </p:cNvPicPr>
          <p:nvPr/>
        </p:nvPicPr>
        <p:blipFill>
          <a:blip r:embed="rId6"/>
          <a:stretch>
            <a:fillRect/>
          </a:stretch>
        </p:blipFill>
        <p:spPr>
          <a:xfrm>
            <a:off x="4631071" y="1948176"/>
            <a:ext cx="4329296" cy="1238041"/>
          </a:xfrm>
          <a:prstGeom prst="rect">
            <a:avLst/>
          </a:prstGeom>
        </p:spPr>
      </p:pic>
      <p:sp>
        <p:nvSpPr>
          <p:cNvPr id="14" name="TextBox 13">
            <a:extLst>
              <a:ext uri="{FF2B5EF4-FFF2-40B4-BE49-F238E27FC236}">
                <a16:creationId xmlns:a16="http://schemas.microsoft.com/office/drawing/2014/main" id="{0241EB19-F919-C2EF-8276-133E51F1E442}"/>
              </a:ext>
            </a:extLst>
          </p:cNvPr>
          <p:cNvSpPr txBox="1"/>
          <p:nvPr/>
        </p:nvSpPr>
        <p:spPr>
          <a:xfrm>
            <a:off x="4632572" y="3204500"/>
            <a:ext cx="3793066" cy="307777"/>
          </a:xfrm>
          <a:prstGeom prst="rect">
            <a:avLst/>
          </a:prstGeom>
          <a:noFill/>
        </p:spPr>
        <p:txBody>
          <a:bodyPr wrap="square" rtlCol="0">
            <a:spAutoFit/>
          </a:bodyPr>
          <a:lstStyle/>
          <a:p>
            <a:r>
              <a:rPr lang="en-US" dirty="0"/>
              <a:t>- Mandel (Jan. 21, 2022)</a:t>
            </a:r>
          </a:p>
        </p:txBody>
      </p:sp>
      <p:pic>
        <p:nvPicPr>
          <p:cNvPr id="16" name="Picture 15" descr="A screenshot of a computer&#10;&#10;Description automatically generated with medium confidence">
            <a:extLst>
              <a:ext uri="{FF2B5EF4-FFF2-40B4-BE49-F238E27FC236}">
                <a16:creationId xmlns:a16="http://schemas.microsoft.com/office/drawing/2014/main" id="{77856EF5-6CDC-96D0-E46D-ABACA6F7F3DA}"/>
              </a:ext>
            </a:extLst>
          </p:cNvPr>
          <p:cNvPicPr>
            <a:picLocks noChangeAspect="1"/>
          </p:cNvPicPr>
          <p:nvPr/>
        </p:nvPicPr>
        <p:blipFill>
          <a:blip r:embed="rId7"/>
          <a:stretch>
            <a:fillRect/>
          </a:stretch>
        </p:blipFill>
        <p:spPr>
          <a:xfrm>
            <a:off x="182132" y="1128625"/>
            <a:ext cx="3710419" cy="1130795"/>
          </a:xfrm>
          <a:prstGeom prst="rect">
            <a:avLst/>
          </a:prstGeom>
        </p:spPr>
      </p:pic>
      <p:sp>
        <p:nvSpPr>
          <p:cNvPr id="17" name="TextBox 16">
            <a:extLst>
              <a:ext uri="{FF2B5EF4-FFF2-40B4-BE49-F238E27FC236}">
                <a16:creationId xmlns:a16="http://schemas.microsoft.com/office/drawing/2014/main" id="{742C8D76-A205-31F9-8148-33EA3267CC32}"/>
              </a:ext>
            </a:extLst>
          </p:cNvPr>
          <p:cNvSpPr txBox="1"/>
          <p:nvPr/>
        </p:nvSpPr>
        <p:spPr>
          <a:xfrm>
            <a:off x="165630" y="2259420"/>
            <a:ext cx="3793066" cy="307777"/>
          </a:xfrm>
          <a:prstGeom prst="rect">
            <a:avLst/>
          </a:prstGeom>
          <a:noFill/>
        </p:spPr>
        <p:txBody>
          <a:bodyPr wrap="square" rtlCol="0">
            <a:spAutoFit/>
          </a:bodyPr>
          <a:lstStyle/>
          <a:p>
            <a:r>
              <a:rPr lang="en-US" dirty="0"/>
              <a:t>- Englert (June 18, 2021)</a:t>
            </a:r>
          </a:p>
        </p:txBody>
      </p:sp>
      <p:pic>
        <p:nvPicPr>
          <p:cNvPr id="19" name="Picture 18" descr="A picture containing tree, outdoor, person&#10;&#10;Description automatically generated">
            <a:extLst>
              <a:ext uri="{FF2B5EF4-FFF2-40B4-BE49-F238E27FC236}">
                <a16:creationId xmlns:a16="http://schemas.microsoft.com/office/drawing/2014/main" id="{00589B6F-672B-1E5D-DE34-388BD45D6561}"/>
              </a:ext>
            </a:extLst>
          </p:cNvPr>
          <p:cNvPicPr>
            <a:picLocks noChangeAspect="1"/>
          </p:cNvPicPr>
          <p:nvPr/>
        </p:nvPicPr>
        <p:blipFill>
          <a:blip r:embed="rId8"/>
          <a:stretch>
            <a:fillRect/>
          </a:stretch>
        </p:blipFill>
        <p:spPr>
          <a:xfrm>
            <a:off x="5404610" y="3673956"/>
            <a:ext cx="2081197" cy="1337912"/>
          </a:xfrm>
          <a:prstGeom prst="rect">
            <a:avLst/>
          </a:prstGeom>
        </p:spPr>
      </p:pic>
      <p:sp>
        <p:nvSpPr>
          <p:cNvPr id="20" name="TextBox 19">
            <a:extLst>
              <a:ext uri="{FF2B5EF4-FFF2-40B4-BE49-F238E27FC236}">
                <a16:creationId xmlns:a16="http://schemas.microsoft.com/office/drawing/2014/main" id="{C054DCB4-93F8-C728-3F49-7A1A00A8528A}"/>
              </a:ext>
            </a:extLst>
          </p:cNvPr>
          <p:cNvSpPr txBox="1"/>
          <p:nvPr/>
        </p:nvSpPr>
        <p:spPr>
          <a:xfrm>
            <a:off x="7485807" y="3985655"/>
            <a:ext cx="3793066" cy="738664"/>
          </a:xfrm>
          <a:prstGeom prst="rect">
            <a:avLst/>
          </a:prstGeom>
          <a:noFill/>
        </p:spPr>
        <p:txBody>
          <a:bodyPr wrap="square" rtlCol="0">
            <a:spAutoFit/>
          </a:bodyPr>
          <a:lstStyle/>
          <a:p>
            <a:r>
              <a:rPr lang="en-US" dirty="0"/>
              <a:t>- Nutshell</a:t>
            </a:r>
          </a:p>
          <a:p>
            <a:r>
              <a:rPr lang="en-US" dirty="0"/>
              <a:t>(Aug. 17, </a:t>
            </a:r>
          </a:p>
          <a:p>
            <a:r>
              <a:rPr lang="en-US" dirty="0"/>
              <a:t> 2020)</a:t>
            </a:r>
          </a:p>
        </p:txBody>
      </p:sp>
      <p:pic>
        <p:nvPicPr>
          <p:cNvPr id="24" name="Picture 23" descr="Text&#10;&#10;Description automatically generated">
            <a:extLst>
              <a:ext uri="{FF2B5EF4-FFF2-40B4-BE49-F238E27FC236}">
                <a16:creationId xmlns:a16="http://schemas.microsoft.com/office/drawing/2014/main" id="{D3B71CB1-E0D0-C166-6C94-8C5092BEACDD}"/>
              </a:ext>
            </a:extLst>
          </p:cNvPr>
          <p:cNvPicPr>
            <a:picLocks noChangeAspect="1"/>
          </p:cNvPicPr>
          <p:nvPr/>
        </p:nvPicPr>
        <p:blipFill>
          <a:blip r:embed="rId9"/>
          <a:stretch>
            <a:fillRect/>
          </a:stretch>
        </p:blipFill>
        <p:spPr>
          <a:xfrm>
            <a:off x="231776" y="3981372"/>
            <a:ext cx="4387643" cy="834390"/>
          </a:xfrm>
          <a:prstGeom prst="rect">
            <a:avLst/>
          </a:prstGeom>
        </p:spPr>
      </p:pic>
      <p:sp>
        <p:nvSpPr>
          <p:cNvPr id="25" name="TextBox 24">
            <a:extLst>
              <a:ext uri="{FF2B5EF4-FFF2-40B4-BE49-F238E27FC236}">
                <a16:creationId xmlns:a16="http://schemas.microsoft.com/office/drawing/2014/main" id="{B9528BBB-6C9C-A437-325A-EBB63B2D4F94}"/>
              </a:ext>
            </a:extLst>
          </p:cNvPr>
          <p:cNvSpPr txBox="1"/>
          <p:nvPr/>
        </p:nvSpPr>
        <p:spPr>
          <a:xfrm>
            <a:off x="182132" y="4813123"/>
            <a:ext cx="3793066" cy="307777"/>
          </a:xfrm>
          <a:prstGeom prst="rect">
            <a:avLst/>
          </a:prstGeom>
          <a:noFill/>
        </p:spPr>
        <p:txBody>
          <a:bodyPr wrap="square" rtlCol="0">
            <a:spAutoFit/>
          </a:bodyPr>
          <a:lstStyle/>
          <a:p>
            <a:r>
              <a:rPr lang="en-US" dirty="0"/>
              <a:t>- Mandel (Mar. 11, 2022)</a:t>
            </a:r>
          </a:p>
        </p:txBody>
      </p:sp>
    </p:spTree>
    <p:extLst>
      <p:ext uri="{BB962C8B-B14F-4D97-AF65-F5344CB8AC3E}">
        <p14:creationId xmlns:p14="http://schemas.microsoft.com/office/powerpoint/2010/main" val="7085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a:t>
            </a:r>
            <a:endParaRPr dirty="0"/>
          </a:p>
        </p:txBody>
      </p:sp>
      <p:sp>
        <p:nvSpPr>
          <p:cNvPr id="99" name="Google Shape;99;p15"/>
          <p:cNvSpPr txBox="1">
            <a:spLocks noGrp="1"/>
          </p:cNvSpPr>
          <p:nvPr>
            <p:ph type="body" idx="1"/>
          </p:nvPr>
        </p:nvSpPr>
        <p:spPr>
          <a:xfrm>
            <a:off x="729450" y="1965820"/>
            <a:ext cx="5391999" cy="248721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400" b="0" i="0" u="none" strike="noStrike" dirty="0">
                <a:solidFill>
                  <a:srgbClr val="595959"/>
                </a:solidFill>
                <a:effectLst/>
                <a:latin typeface="Lato" panose="020F0502020204030203" pitchFamily="34" charset="0"/>
              </a:rPr>
              <a:t>Mask mandate inconsistency</a:t>
            </a:r>
          </a:p>
          <a:p>
            <a:pPr>
              <a:spcAft>
                <a:spcPts val="1200"/>
              </a:spcAft>
            </a:pPr>
            <a:r>
              <a:rPr lang="en-US" sz="1400" dirty="0">
                <a:solidFill>
                  <a:srgbClr val="595959"/>
                </a:solidFill>
                <a:latin typeface="Lato" panose="020F0502020204030203" pitchFamily="34" charset="0"/>
              </a:rPr>
              <a:t>Masks vs COVID-19 infections in a student population</a:t>
            </a:r>
            <a:endParaRPr lang="en-US" sz="1400" b="0" i="0" u="none" strike="noStrike" dirty="0">
              <a:solidFill>
                <a:srgbClr val="595959"/>
              </a:solidFill>
              <a:effectLst/>
              <a:latin typeface="Lato" panose="020F0502020204030203" pitchFamily="34" charset="0"/>
            </a:endParaRPr>
          </a:p>
          <a:p>
            <a:pPr rtl="0">
              <a:spcBef>
                <a:spcPts val="0"/>
              </a:spcBef>
              <a:spcAft>
                <a:spcPts val="1200"/>
              </a:spcAft>
            </a:pPr>
            <a:r>
              <a:rPr lang="en-US" sz="1400" b="1" dirty="0">
                <a:solidFill>
                  <a:srgbClr val="595959"/>
                </a:solidFill>
                <a:latin typeface="Lato" panose="020F0502020204030203" pitchFamily="34" charset="0"/>
              </a:rPr>
              <a:t>Does mask type</a:t>
            </a:r>
            <a:r>
              <a:rPr lang="en-US" sz="1400" b="1" i="1" dirty="0">
                <a:solidFill>
                  <a:srgbClr val="595959"/>
                </a:solidFill>
                <a:latin typeface="Lato" panose="020F0502020204030203" pitchFamily="34" charset="0"/>
              </a:rPr>
              <a:t> really </a:t>
            </a:r>
            <a:r>
              <a:rPr lang="en-US" sz="1400" b="1" dirty="0">
                <a:solidFill>
                  <a:srgbClr val="595959"/>
                </a:solidFill>
                <a:latin typeface="Lato" panose="020F0502020204030203" pitchFamily="34" charset="0"/>
              </a:rPr>
              <a:t>matter?</a:t>
            </a:r>
            <a:endParaRPr lang="en-US" sz="1400" b="1" i="0" u="none" strike="noStrike" dirty="0">
              <a:solidFill>
                <a:srgbClr val="595959"/>
              </a:solidFill>
              <a:effectLst/>
              <a:latin typeface="Lato" panose="020F0502020204030203" pitchFamily="34" charset="0"/>
            </a:endParaRPr>
          </a:p>
          <a:p>
            <a:pPr lvl="1">
              <a:spcAft>
                <a:spcPts val="1200"/>
              </a:spcAft>
            </a:pPr>
            <a:r>
              <a:rPr lang="en-US" sz="1200" b="0" i="0" u="none" strike="noStrike" dirty="0">
                <a:solidFill>
                  <a:srgbClr val="595959"/>
                </a:solidFill>
                <a:effectLst/>
                <a:latin typeface="Lato" panose="020F0502020204030203" pitchFamily="34" charset="0"/>
              </a:rPr>
              <a:t>CDC: Even </a:t>
            </a:r>
            <a:r>
              <a:rPr lang="en-US" sz="1200" i="0" u="none" strike="noStrike" dirty="0">
                <a:solidFill>
                  <a:srgbClr val="595959"/>
                </a:solidFill>
                <a:effectLst/>
                <a:latin typeface="Lato" panose="020F0502020204030203" pitchFamily="34" charset="0"/>
              </a:rPr>
              <a:t>a cloth mask reduces the odds infection by 44%</a:t>
            </a:r>
          </a:p>
        </p:txBody>
      </p:sp>
      <p:pic>
        <p:nvPicPr>
          <p:cNvPr id="3" name="Picture 2" descr="Table&#10;&#10;Description automatically generated">
            <a:extLst>
              <a:ext uri="{FF2B5EF4-FFF2-40B4-BE49-F238E27FC236}">
                <a16:creationId xmlns:a16="http://schemas.microsoft.com/office/drawing/2014/main" id="{BE0CDE2B-279C-A4F9-0289-160C0AC3DBF0}"/>
              </a:ext>
            </a:extLst>
          </p:cNvPr>
          <p:cNvPicPr>
            <a:picLocks noChangeAspect="1"/>
          </p:cNvPicPr>
          <p:nvPr/>
        </p:nvPicPr>
        <p:blipFill>
          <a:blip r:embed="rId3"/>
          <a:stretch>
            <a:fillRect/>
          </a:stretch>
        </p:blipFill>
        <p:spPr>
          <a:xfrm>
            <a:off x="5982160" y="988340"/>
            <a:ext cx="2959556" cy="2716153"/>
          </a:xfrm>
          <a:prstGeom prst="rect">
            <a:avLst/>
          </a:prstGeom>
        </p:spPr>
      </p:pic>
      <p:sp>
        <p:nvSpPr>
          <p:cNvPr id="4" name="TextBox 3">
            <a:extLst>
              <a:ext uri="{FF2B5EF4-FFF2-40B4-BE49-F238E27FC236}">
                <a16:creationId xmlns:a16="http://schemas.microsoft.com/office/drawing/2014/main" id="{82633845-C2A5-17E4-2848-04A2490DD84D}"/>
              </a:ext>
            </a:extLst>
          </p:cNvPr>
          <p:cNvSpPr txBox="1"/>
          <p:nvPr/>
        </p:nvSpPr>
        <p:spPr>
          <a:xfrm>
            <a:off x="5982160" y="3918669"/>
            <a:ext cx="2291508" cy="646331"/>
          </a:xfrm>
          <a:prstGeom prst="rect">
            <a:avLst/>
          </a:prstGeom>
          <a:noFill/>
        </p:spPr>
        <p:txBody>
          <a:bodyPr wrap="square" rtlCol="0">
            <a:spAutoFit/>
          </a:bodyPr>
          <a:lstStyle/>
          <a:p>
            <a:r>
              <a:rPr lang="en-US" sz="1200" i="1" dirty="0"/>
              <a:t>Tracking COVID-19 Cases at Temple University</a:t>
            </a:r>
            <a:r>
              <a:rPr lang="en-US" sz="1200" dirty="0"/>
              <a:t>, Temple News,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D18B-9DD2-39E1-E5B4-2DEF2085594D}"/>
              </a:ext>
            </a:extLst>
          </p:cNvPr>
          <p:cNvSpPr>
            <a:spLocks noGrp="1"/>
          </p:cNvSpPr>
          <p:nvPr>
            <p:ph type="title"/>
          </p:nvPr>
        </p:nvSpPr>
        <p:spPr/>
        <p:txBody>
          <a:bodyPr>
            <a:normAutofit/>
          </a:bodyPr>
          <a:lstStyle/>
          <a:p>
            <a:r>
              <a:rPr lang="en-US" sz="2300" dirty="0"/>
              <a:t>Questions</a:t>
            </a:r>
          </a:p>
        </p:txBody>
      </p:sp>
      <p:sp>
        <p:nvSpPr>
          <p:cNvPr id="3" name="Subtitle 2">
            <a:extLst>
              <a:ext uri="{FF2B5EF4-FFF2-40B4-BE49-F238E27FC236}">
                <a16:creationId xmlns:a16="http://schemas.microsoft.com/office/drawing/2014/main" id="{AA4EFB21-AC46-516F-FFFE-906D0E372DC5}"/>
              </a:ext>
            </a:extLst>
          </p:cNvPr>
          <p:cNvSpPr>
            <a:spLocks noGrp="1"/>
          </p:cNvSpPr>
          <p:nvPr>
            <p:ph type="subTitle" idx="1"/>
          </p:nvPr>
        </p:nvSpPr>
        <p:spPr>
          <a:xfrm>
            <a:off x="595375" y="1782750"/>
            <a:ext cx="3300900" cy="759000"/>
          </a:xfrm>
        </p:spPr>
        <p:txBody>
          <a:bodyPr/>
          <a:lstStyle/>
          <a:p>
            <a:r>
              <a:rPr lang="en-US" dirty="0"/>
              <a:t>The point of the  model</a:t>
            </a:r>
          </a:p>
        </p:txBody>
      </p:sp>
      <p:sp>
        <p:nvSpPr>
          <p:cNvPr id="4" name="Text Placeholder 3">
            <a:extLst>
              <a:ext uri="{FF2B5EF4-FFF2-40B4-BE49-F238E27FC236}">
                <a16:creationId xmlns:a16="http://schemas.microsoft.com/office/drawing/2014/main" id="{1FE1871F-C46B-CBFF-F5E8-91E3C5EC5E83}"/>
              </a:ext>
            </a:extLst>
          </p:cNvPr>
          <p:cNvSpPr>
            <a:spLocks noGrp="1"/>
          </p:cNvSpPr>
          <p:nvPr>
            <p:ph type="body" idx="2"/>
          </p:nvPr>
        </p:nvSpPr>
        <p:spPr>
          <a:xfrm>
            <a:off x="5174225" y="1352625"/>
            <a:ext cx="3684962" cy="3025500"/>
          </a:xfrm>
        </p:spPr>
        <p:txBody>
          <a:bodyPr>
            <a:normAutofit fontScale="85000" lnSpcReduction="10000"/>
          </a:bodyPr>
          <a:lstStyle/>
          <a:p>
            <a:r>
              <a:rPr lang="en-US" sz="1800" dirty="0"/>
              <a:t>Does mask type </a:t>
            </a:r>
            <a:r>
              <a:rPr lang="en-US" sz="1800" i="1" dirty="0"/>
              <a:t>really</a:t>
            </a:r>
            <a:r>
              <a:rPr lang="en-US" sz="1800" dirty="0"/>
              <a:t> matter?</a:t>
            </a:r>
          </a:p>
          <a:p>
            <a:pPr marL="146050" indent="0">
              <a:buNone/>
            </a:pPr>
            <a:endParaRPr lang="en-US" sz="1800" dirty="0"/>
          </a:p>
          <a:p>
            <a:r>
              <a:rPr lang="en-US" sz="1800" dirty="0"/>
              <a:t>How do different ratios of mask types in a student population affect:</a:t>
            </a:r>
          </a:p>
          <a:p>
            <a:pPr lvl="1"/>
            <a:r>
              <a:rPr lang="en-US" sz="1800" dirty="0"/>
              <a:t>… number of students total infected?</a:t>
            </a:r>
          </a:p>
          <a:p>
            <a:pPr lvl="1"/>
            <a:r>
              <a:rPr lang="en-US" sz="1800" dirty="0"/>
              <a:t>… speed of spread?</a:t>
            </a:r>
          </a:p>
          <a:p>
            <a:pPr lvl="1"/>
            <a:endParaRPr lang="en-US" sz="1800" dirty="0"/>
          </a:p>
          <a:p>
            <a:r>
              <a:rPr lang="en-US" sz="1800" dirty="0"/>
              <a:t>How important is it to follow a mask mandate? How effective is it?</a:t>
            </a:r>
          </a:p>
        </p:txBody>
      </p:sp>
    </p:spTree>
    <p:extLst>
      <p:ext uri="{BB962C8B-B14F-4D97-AF65-F5344CB8AC3E}">
        <p14:creationId xmlns:p14="http://schemas.microsoft.com/office/powerpoint/2010/main" val="226502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Assumptions	</a:t>
            </a:r>
            <a:endParaRPr dirty="0"/>
          </a:p>
        </p:txBody>
      </p:sp>
      <p:sp>
        <p:nvSpPr>
          <p:cNvPr id="99" name="Google Shape;99;p15"/>
          <p:cNvSpPr txBox="1">
            <a:spLocks noGrp="1"/>
          </p:cNvSpPr>
          <p:nvPr>
            <p:ph type="body" idx="1"/>
          </p:nvPr>
        </p:nvSpPr>
        <p:spPr>
          <a:xfrm>
            <a:off x="729450" y="1965820"/>
            <a:ext cx="7688700" cy="3177680"/>
          </a:xfrm>
          <a:prstGeom prst="rect">
            <a:avLst/>
          </a:prstGeom>
        </p:spPr>
        <p:txBody>
          <a:bodyPr spcFirstLastPara="1" wrap="square" lIns="91425" tIns="91425" rIns="91425" bIns="91425" anchor="t" anchorCtr="0">
            <a:noAutofit/>
          </a:bodyPr>
          <a:lstStyle/>
          <a:p>
            <a:r>
              <a:rPr lang="en-US" sz="1500" dirty="0">
                <a:solidFill>
                  <a:schemeClr val="bg2"/>
                </a:solidFill>
              </a:rPr>
              <a:t>Agents wear same mask throughout semester, and do not remove it</a:t>
            </a:r>
          </a:p>
          <a:p>
            <a:r>
              <a:rPr lang="en-US" sz="1500" dirty="0">
                <a:solidFill>
                  <a:schemeClr val="bg2"/>
                </a:solidFill>
              </a:rPr>
              <a:t>1% of Temple population to represent whole population at scale</a:t>
            </a:r>
          </a:p>
          <a:p>
            <a:r>
              <a:rPr lang="en-US" sz="1500" dirty="0">
                <a:solidFill>
                  <a:schemeClr val="bg2"/>
                </a:solidFill>
                <a:latin typeface="Lato" panose="020F0502020204030203" pitchFamily="34" charset="0"/>
              </a:rPr>
              <a:t>Infected students randomly spawned</a:t>
            </a:r>
          </a:p>
          <a:p>
            <a:pPr lvl="1"/>
            <a:r>
              <a:rPr lang="en-US" sz="1300" dirty="0">
                <a:solidFill>
                  <a:schemeClr val="bg2"/>
                </a:solidFill>
                <a:latin typeface="Lato" panose="020F0502020204030203" pitchFamily="34" charset="0"/>
              </a:rPr>
              <a:t>Represent students bringing infection from elsewhere </a:t>
            </a:r>
          </a:p>
          <a:p>
            <a:r>
              <a:rPr lang="en-US" sz="1500" dirty="0">
                <a:solidFill>
                  <a:schemeClr val="bg2"/>
                </a:solidFill>
                <a:latin typeface="Lato" panose="020F0502020204030203" pitchFamily="34" charset="0"/>
              </a:rPr>
              <a:t>Agents continue to move all day long and don’t go to sleep</a:t>
            </a:r>
          </a:p>
          <a:p>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For simplicity, ignore vaccinations and use same base value for infection for any agent</a:t>
            </a:r>
          </a:p>
          <a:p>
            <a:pPr lvl="1"/>
            <a:r>
              <a:rPr lang="en-US" sz="13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F</a:t>
            </a:r>
            <a:r>
              <a:rPr lang="en-US" sz="1300" dirty="0">
                <a:solidFill>
                  <a:schemeClr val="bg2"/>
                </a:solidFill>
                <a:latin typeface="Lato" panose="020F0502020204030203" pitchFamily="34" charset="0"/>
                <a:ea typeface="Lato" panose="020F0502020204030203" pitchFamily="34" charset="0"/>
                <a:cs typeface="Lato" panose="020F0502020204030203" pitchFamily="34" charset="0"/>
                <a:sym typeface="Wingdings" pitchFamily="2" charset="2"/>
              </a:rPr>
              <a:t>ocus on </a:t>
            </a:r>
            <a:r>
              <a:rPr lang="en-US" sz="13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mask type </a:t>
            </a:r>
          </a:p>
          <a:p>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Infection potential depends only on mask wearer</a:t>
            </a:r>
          </a:p>
          <a:p>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Everyone quarantines when they’re supposed to (6 days)</a:t>
            </a:r>
          </a:p>
          <a:p>
            <a:r>
              <a:rPr lang="en-US" sz="1500" dirty="0">
                <a:solidFill>
                  <a:schemeClr val="bg2"/>
                </a:solidFill>
              </a:rPr>
              <a:t>Finished quarantine = immune for rest of simulation (semester) </a:t>
            </a:r>
            <a:endParaRPr lang="en-US" sz="1500" dirty="0">
              <a:solidFill>
                <a:schemeClr val="bg2"/>
              </a:solidFill>
              <a:latin typeface="Lato" panose="020F0502020204030203" pitchFamily="34" charset="0"/>
            </a:endParaRPr>
          </a:p>
          <a:p>
            <a:endParaRPr lang="en-US" sz="1400" dirty="0"/>
          </a:p>
        </p:txBody>
      </p:sp>
    </p:spTree>
    <p:extLst>
      <p:ext uri="{BB962C8B-B14F-4D97-AF65-F5344CB8AC3E}">
        <p14:creationId xmlns:p14="http://schemas.microsoft.com/office/powerpoint/2010/main" val="169408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684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Subplot 1: 10x10 grid</a:t>
            </a:r>
            <a:endParaRPr dirty="0"/>
          </a:p>
        </p:txBody>
      </p:sp>
      <p:sp>
        <p:nvSpPr>
          <p:cNvPr id="105" name="Google Shape;105;p16"/>
          <p:cNvSpPr txBox="1">
            <a:spLocks noGrp="1"/>
          </p:cNvSpPr>
          <p:nvPr>
            <p:ph type="body" idx="1"/>
          </p:nvPr>
        </p:nvSpPr>
        <p:spPr>
          <a:xfrm>
            <a:off x="727650" y="1441200"/>
            <a:ext cx="4539294" cy="338683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Each cell = room/common space</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395 agents initially; random directions</a:t>
            </a:r>
          </a:p>
          <a:p>
            <a:pPr marL="457200" lvl="0"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Color based on mask type, infected, or immune</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Every step, infected agents sharing cell with other agents (students in close proximity) have base chance to infect </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[q_base]</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endParaRPr>
          </a:p>
          <a:p>
            <a:pPr marL="914400" lvl="1"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Modified by mask type </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[q_modifier]</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endParaRPr>
          </a:p>
          <a:p>
            <a:pPr marL="914400" lvl="1"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There are 24 steps in a day</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Infected agents stay in simulation for </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6</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days until quarantine for another </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8</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days (</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14</a:t>
            </a: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total)</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914400" lvl="1" indent="-317500" algn="l" rtl="0">
              <a:spcBef>
                <a:spcPts val="0"/>
              </a:spcBef>
              <a:spcAft>
                <a:spcPts val="0"/>
              </a:spcAft>
              <a:buClr>
                <a:schemeClr val="dk2"/>
              </a:buClr>
              <a:buSzPts val="1400"/>
              <a:buFont typeface="Arial"/>
              <a:buChar char="○"/>
            </a:pPr>
            <a:r>
              <a:rPr lang="en"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Reintroduced as immune</a:t>
            </a:r>
            <a:endParaRPr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5" name="Picture 4">
            <a:extLst>
              <a:ext uri="{FF2B5EF4-FFF2-40B4-BE49-F238E27FC236}">
                <a16:creationId xmlns:a16="http://schemas.microsoft.com/office/drawing/2014/main" id="{00EE6B83-A448-F4BB-12E8-477276434D98}"/>
              </a:ext>
            </a:extLst>
          </p:cNvPr>
          <p:cNvPicPr>
            <a:picLocks noChangeAspect="1"/>
          </p:cNvPicPr>
          <p:nvPr/>
        </p:nvPicPr>
        <p:blipFill>
          <a:blip r:embed="rId3"/>
          <a:stretch>
            <a:fillRect/>
          </a:stretch>
        </p:blipFill>
        <p:spPr>
          <a:xfrm>
            <a:off x="5266944" y="1599800"/>
            <a:ext cx="3754259" cy="29654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684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Subplot 2: Line Graph</a:t>
            </a:r>
            <a:endParaRPr dirty="0"/>
          </a:p>
        </p:txBody>
      </p:sp>
      <p:sp>
        <p:nvSpPr>
          <p:cNvPr id="111" name="Google Shape;111;p17"/>
          <p:cNvSpPr txBox="1">
            <a:spLocks noGrp="1"/>
          </p:cNvSpPr>
          <p:nvPr>
            <p:ph type="body" idx="1"/>
          </p:nvPr>
        </p:nvSpPr>
        <p:spPr>
          <a:xfrm>
            <a:off x="727651" y="1441200"/>
            <a:ext cx="4490526" cy="3150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2"/>
              </a:buClr>
              <a:buSzPts val="1400"/>
              <a:buFont typeface="Arial"/>
              <a:buChar char="●"/>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Axes</a:t>
            </a:r>
          </a:p>
          <a:p>
            <a:pPr lvl="1" indent="-317500">
              <a:buClr>
                <a:schemeClr val="dk2"/>
              </a:buClr>
              <a:buSzPts val="1400"/>
              <a:buFont typeface="Arial"/>
              <a:buChar char="●"/>
            </a:pPr>
            <a:r>
              <a:rPr lang="en" sz="14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X axis representing duration of simulation </a:t>
            </a:r>
          </a:p>
          <a:p>
            <a:pPr lvl="1" indent="-317500">
              <a:buClr>
                <a:schemeClr val="dk2"/>
              </a:buClr>
              <a:buSzPts val="1400"/>
              <a:buFont typeface="Arial"/>
              <a:buChar char="●"/>
            </a:pPr>
            <a:r>
              <a:rPr lang="en" sz="14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Y axis representing percentage of active population (not quarantining) that is infected</a:t>
            </a:r>
          </a:p>
          <a:p>
            <a:pPr lvl="1" indent="-317500">
              <a:buClr>
                <a:schemeClr val="dk2"/>
              </a:buClr>
              <a:buSzPts val="1400"/>
              <a:buFont typeface="Arial"/>
              <a:buChar char="●"/>
            </a:pPr>
            <a:endParaRPr sz="14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317500" algn="l" rtl="0">
              <a:spcBef>
                <a:spcPts val="0"/>
              </a:spcBef>
              <a:spcAft>
                <a:spcPts val="0"/>
              </a:spcAft>
              <a:buClr>
                <a:schemeClr val="dk2"/>
              </a:buClr>
              <a:buSzPts val="1400"/>
              <a:buFont typeface="Arial"/>
              <a:buChar char="●"/>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Visual for how population is affected over time and how variable changes affect simulation</a:t>
            </a:r>
            <a:endParaRPr sz="16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3" name="Picture 2">
            <a:extLst>
              <a:ext uri="{FF2B5EF4-FFF2-40B4-BE49-F238E27FC236}">
                <a16:creationId xmlns:a16="http://schemas.microsoft.com/office/drawing/2014/main" id="{2BD0B70C-24CA-5CD9-3EEE-6D2F8F0E6507}"/>
              </a:ext>
            </a:extLst>
          </p:cNvPr>
          <p:cNvPicPr>
            <a:picLocks noChangeAspect="1"/>
          </p:cNvPicPr>
          <p:nvPr/>
        </p:nvPicPr>
        <p:blipFill>
          <a:blip r:embed="rId3"/>
          <a:stretch>
            <a:fillRect/>
          </a:stretch>
        </p:blipFill>
        <p:spPr>
          <a:xfrm>
            <a:off x="5338118" y="684875"/>
            <a:ext cx="3272469" cy="42567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684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Variables</a:t>
            </a:r>
            <a:endParaRPr/>
          </a:p>
        </p:txBody>
      </p:sp>
      <mc:AlternateContent xmlns:mc="http://schemas.openxmlformats.org/markup-compatibility/2006" xmlns:a14="http://schemas.microsoft.com/office/drawing/2010/main">
        <mc:Choice Requires="a14">
          <p:sp>
            <p:nvSpPr>
              <p:cNvPr id="117" name="Google Shape;117;p18"/>
              <p:cNvSpPr txBox="1">
                <a:spLocks noGrp="1"/>
              </p:cNvSpPr>
              <p:nvPr>
                <p:ph type="body" idx="1"/>
              </p:nvPr>
            </p:nvSpPr>
            <p:spPr>
              <a:xfrm>
                <a:off x="727650" y="1441200"/>
                <a:ext cx="7688700" cy="3150000"/>
              </a:xfrm>
              <a:prstGeom prst="rect">
                <a:avLst/>
              </a:prstGeom>
            </p:spPr>
            <p:txBody>
              <a:bodyPr spcFirstLastPara="1" wrap="square" lIns="91425" tIns="91425" rIns="91425" bIns="91425" anchor="t" anchorCtr="0">
                <a:noAutofit/>
              </a:bodyPr>
              <a:lstStyle/>
              <a:p>
                <a:pPr marL="425450" indent="-285750">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q_base</a:t>
                </a: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Based on r</a:t>
                </a:r>
                <a:r>
                  <a:rPr lang="en-US" sz="1500" baseline="-250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0</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value of COVID spread, 5.7 </a:t>
                </a:r>
                <a:endParaRPr lang="en-US" sz="1500" b="0" i="1"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14:m>
                  <m:oMath xmlns:m="http://schemas.openxmlformats.org/officeDocument/2006/math">
                    <m:r>
                      <a:rPr lang="en-US" sz="1500" b="0" i="1" smtClean="0">
                        <a:solidFill>
                          <a:schemeClr val="bg2"/>
                        </a:solidFill>
                        <a:latin typeface="Cambria Math" panose="02040503050406030204" pitchFamily="18" charset="0"/>
                        <a:ea typeface="Arial"/>
                        <a:cs typeface="Arial"/>
                        <a:sym typeface="Arial"/>
                      </a:rPr>
                      <m:t>𝑞</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𝑏𝑎𝑠𝑒</m:t>
                    </m:r>
                    <m:r>
                      <a:rPr lang="en-US" sz="1500" b="0" i="1" smtClean="0">
                        <a:solidFill>
                          <a:schemeClr val="bg2"/>
                        </a:solidFill>
                        <a:latin typeface="Cambria Math" panose="02040503050406030204" pitchFamily="18" charset="0"/>
                        <a:ea typeface="Arial"/>
                        <a:cs typeface="Arial"/>
                        <a:sym typeface="Arial"/>
                      </a:rPr>
                      <m:t>=</m:t>
                    </m:r>
                    <m:f>
                      <m:fPr>
                        <m:ctrlPr>
                          <a:rPr lang="en-US" sz="1500" b="0" i="1" smtClean="0">
                            <a:solidFill>
                              <a:schemeClr val="bg2"/>
                            </a:solidFill>
                            <a:latin typeface="Cambria Math" panose="02040503050406030204" pitchFamily="18" charset="0"/>
                            <a:ea typeface="Arial"/>
                            <a:cs typeface="Arial"/>
                            <a:sym typeface="Arial"/>
                          </a:rPr>
                        </m:ctrlPr>
                      </m:fPr>
                      <m:num>
                        <m:sSub>
                          <m:sSubPr>
                            <m:ctrlPr>
                              <a:rPr lang="en-US" sz="1500" b="0" i="1" smtClean="0">
                                <a:solidFill>
                                  <a:schemeClr val="bg2"/>
                                </a:solidFill>
                                <a:latin typeface="Cambria Math" panose="02040503050406030204" pitchFamily="18" charset="0"/>
                                <a:cs typeface="Arial"/>
                                <a:sym typeface="Arial"/>
                              </a:rPr>
                            </m:ctrlPr>
                          </m:sSubPr>
                          <m:e>
                            <m:r>
                              <a:rPr lang="en-US" sz="1500" b="0" i="1" smtClean="0">
                                <a:solidFill>
                                  <a:schemeClr val="bg2"/>
                                </a:solidFill>
                                <a:latin typeface="Cambria Math" panose="02040503050406030204" pitchFamily="18" charset="0"/>
                                <a:cs typeface="Arial"/>
                                <a:sym typeface="Arial"/>
                              </a:rPr>
                              <m:t>𝑟</m:t>
                            </m:r>
                          </m:e>
                          <m:sub>
                            <m:r>
                              <a:rPr lang="en-US" sz="1500" b="0" i="1" smtClean="0">
                                <a:solidFill>
                                  <a:schemeClr val="bg2"/>
                                </a:solidFill>
                                <a:latin typeface="Cambria Math" panose="02040503050406030204" pitchFamily="18" charset="0"/>
                                <a:cs typeface="Arial"/>
                                <a:sym typeface="Arial"/>
                              </a:rPr>
                              <m:t>0</m:t>
                            </m:r>
                          </m:sub>
                        </m:sSub>
                        <m:r>
                          <a:rPr lang="en-US" sz="1500" b="0" i="1" smtClean="0">
                            <a:solidFill>
                              <a:schemeClr val="bg2"/>
                            </a:solidFill>
                            <a:latin typeface="Cambria Math" panose="02040503050406030204" pitchFamily="18" charset="0"/>
                            <a:cs typeface="Arial"/>
                            <a:sym typeface="Arial"/>
                          </a:rPr>
                          <m:t> </m:t>
                        </m:r>
                      </m:num>
                      <m:den>
                        <m:r>
                          <a:rPr lang="en-US" sz="1500" b="0" i="1" smtClean="0">
                            <a:solidFill>
                              <a:schemeClr val="bg2"/>
                            </a:solidFill>
                            <a:latin typeface="Cambria Math" panose="02040503050406030204" pitchFamily="18" charset="0"/>
                            <a:ea typeface="Arial"/>
                            <a:cs typeface="Arial"/>
                            <a:sym typeface="Arial"/>
                          </a:rPr>
                          <m:t>𝑎𝑣𝑔</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𝑝𝑜𝑝</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𝑑𝑒𝑛𝑠𝑖𝑡𝑦</m:t>
                        </m:r>
                        <m:r>
                          <a:rPr lang="en-US" sz="1500" b="0" i="1" smtClean="0">
                            <a:solidFill>
                              <a:schemeClr val="bg2"/>
                            </a:solidFill>
                            <a:latin typeface="Cambria Math" panose="02040503050406030204" pitchFamily="18" charset="0"/>
                            <a:ea typeface="Arial"/>
                            <a:cs typeface="Arial"/>
                            <a:sym typeface="Arial"/>
                          </a:rPr>
                          <m:t> ∗ </m:t>
                        </m:r>
                        <m:r>
                          <a:rPr lang="en-US" sz="1500" b="0" i="1" smtClean="0">
                            <a:solidFill>
                              <a:schemeClr val="bg2"/>
                            </a:solidFill>
                            <a:latin typeface="Cambria Math" panose="02040503050406030204" pitchFamily="18" charset="0"/>
                            <a:ea typeface="Arial"/>
                            <a:cs typeface="Arial"/>
                            <a:sym typeface="Arial"/>
                          </a:rPr>
                          <m:t>𝑎𝑣𝑔</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𝑐𝑒𝑙𝑙𝑠</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𝑣𝑖𝑠𝑖𝑡𝑒𝑑</m:t>
                        </m:r>
                        <m:r>
                          <a:rPr lang="en-US" sz="1500" b="0" i="1" smtClean="0">
                            <a:solidFill>
                              <a:schemeClr val="bg2"/>
                            </a:solidFill>
                            <a:latin typeface="Cambria Math" panose="02040503050406030204" pitchFamily="18" charset="0"/>
                            <a:ea typeface="Arial"/>
                            <a:cs typeface="Arial"/>
                            <a:sym typeface="Arial"/>
                          </a:rPr>
                          <m:t> ∗ </m:t>
                        </m:r>
                        <m:r>
                          <a:rPr lang="en-US" sz="1500" b="0" i="1" smtClean="0">
                            <a:solidFill>
                              <a:schemeClr val="bg2"/>
                            </a:solidFill>
                            <a:latin typeface="Cambria Math" panose="02040503050406030204" pitchFamily="18" charset="0"/>
                            <a:ea typeface="Arial"/>
                            <a:cs typeface="Arial"/>
                            <a:sym typeface="Arial"/>
                          </a:rPr>
                          <m:t>𝑚𝑎𝑥</m:t>
                        </m:r>
                        <m:r>
                          <m:rPr>
                            <m:lit/>
                          </m:rPr>
                          <a:rPr lang="en-US" sz="1500" b="0" i="1" smtClean="0">
                            <a:solidFill>
                              <a:schemeClr val="bg2"/>
                            </a:solidFill>
                            <a:latin typeface="Cambria Math" panose="02040503050406030204" pitchFamily="18" charset="0"/>
                            <a:ea typeface="Arial"/>
                            <a:cs typeface="Arial"/>
                            <a:sym typeface="Arial"/>
                          </a:rPr>
                          <m:t>_</m:t>
                        </m:r>
                        <m:r>
                          <a:rPr lang="en-US" sz="1500" b="0" i="1" smtClean="0">
                            <a:solidFill>
                              <a:schemeClr val="bg2"/>
                            </a:solidFill>
                            <a:latin typeface="Cambria Math" panose="02040503050406030204" pitchFamily="18" charset="0"/>
                            <a:ea typeface="Arial"/>
                            <a:cs typeface="Arial"/>
                            <a:sym typeface="Arial"/>
                          </a:rPr>
                          <m:t>𝑖𝑛𝑓𝑒𝑐𝑡𝑖𝑜𝑛</m:t>
                        </m:r>
                      </m:den>
                    </m:f>
                  </m:oMath>
                </a14:m>
                <a:endParaRPr lang="en-US" sz="1500" b="0" dirty="0">
                  <a:solidFill>
                    <a:schemeClr val="bg2"/>
                  </a:solidFill>
                  <a:latin typeface="Lato" panose="020F0502020204030203" pitchFamily="34" charset="0"/>
                  <a:ea typeface="Arial"/>
                  <a:cs typeface="Arial"/>
                  <a:sym typeface="Arial"/>
                </a:endParaRPr>
              </a:p>
              <a:p>
                <a:pPr marL="882650" lvl="1" indent="-285750">
                  <a:buClr>
                    <a:schemeClr val="dk2"/>
                  </a:buClr>
                  <a:buSzPts val="1400"/>
                </a:pP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endParaRPr>
              </a:p>
              <a:p>
                <a:pPr marL="425450" indent="-285750">
                  <a:buClr>
                    <a:schemeClr val="dk2"/>
                  </a:buClr>
                  <a:buSzPts val="1400"/>
                </a:pPr>
                <a:r>
                  <a:rPr lang="en-US" sz="1500" dirty="0" err="1">
                    <a:solidFill>
                      <a:schemeClr val="bg2"/>
                    </a:solidFill>
                    <a:latin typeface="Lato" panose="020F0502020204030203" pitchFamily="34" charset="0"/>
                    <a:ea typeface="Lato" panose="020F0502020204030203" pitchFamily="34" charset="0"/>
                    <a:cs typeface="Lato" panose="020F0502020204030203" pitchFamily="34" charset="0"/>
                    <a:sym typeface="Roboto Mono"/>
                  </a:rPr>
                  <a:t>q_modifier</a:t>
                </a:r>
                <a:endParaRPr lang="en-US" sz="1500" b="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b="0" dirty="0">
                    <a:solidFill>
                      <a:schemeClr val="bg2"/>
                    </a:solidFill>
                    <a:latin typeface="Lato" panose="020F0502020204030203" pitchFamily="34" charset="0"/>
                    <a:ea typeface="Lato" panose="020F0502020204030203" pitchFamily="34" charset="0"/>
                    <a:cs typeface="Lato" panose="020F0502020204030203" pitchFamily="34" charset="0"/>
                    <a:sym typeface="Arial"/>
                  </a:rPr>
                  <a:t>Array of percentages modifies </a:t>
                </a:r>
                <a:r>
                  <a:rPr lang="en-US" sz="1500" dirty="0" err="1">
                    <a:solidFill>
                      <a:schemeClr val="bg2"/>
                    </a:solidFill>
                    <a:latin typeface="Lato" panose="020F0502020204030203" pitchFamily="34" charset="0"/>
                    <a:ea typeface="Lato" panose="020F0502020204030203" pitchFamily="34" charset="0"/>
                    <a:cs typeface="Lato" panose="020F0502020204030203" pitchFamily="34" charset="0"/>
                    <a:sym typeface="Roboto Mono"/>
                  </a:rPr>
                  <a:t>q_base</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a:t>
                </a:r>
                <a:r>
                  <a:rPr lang="en-US" sz="1500" b="0" dirty="0">
                    <a:solidFill>
                      <a:schemeClr val="bg2"/>
                    </a:solidFill>
                    <a:latin typeface="Lato" panose="020F0502020204030203" pitchFamily="34" charset="0"/>
                    <a:ea typeface="Lato" panose="020F0502020204030203" pitchFamily="34" charset="0"/>
                    <a:cs typeface="Lato" panose="020F0502020204030203" pitchFamily="34" charset="0"/>
                    <a:sym typeface="Arial"/>
                  </a:rPr>
                  <a:t>based on aforementioned CDC study</a:t>
                </a:r>
              </a:p>
            </p:txBody>
          </p:sp>
        </mc:Choice>
        <mc:Fallback xmlns="">
          <p:sp>
            <p:nvSpPr>
              <p:cNvPr id="117" name="Google Shape;117;p18"/>
              <p:cNvSpPr txBox="1">
                <a:spLocks noGrp="1" noRot="1" noChangeAspect="1" noMove="1" noResize="1" noEditPoints="1" noAdjustHandles="1" noChangeArrowheads="1" noChangeShapeType="1" noTextEdit="1"/>
              </p:cNvSpPr>
              <p:nvPr>
                <p:ph type="body" idx="1"/>
              </p:nvPr>
            </p:nvSpPr>
            <p:spPr>
              <a:xfrm>
                <a:off x="727650" y="1441200"/>
                <a:ext cx="7688700" cy="3150000"/>
              </a:xfrm>
              <a:prstGeom prst="rect">
                <a:avLst/>
              </a:prstGeom>
              <a:blipFill>
                <a:blip r:embed="rId3"/>
                <a:stretch>
                  <a:fillRect/>
                </a:stretch>
              </a:blipFill>
            </p:spPr>
            <p:txBody>
              <a:bodyPr/>
              <a:lstStyle/>
              <a:p>
                <a:r>
                  <a:rPr lang="en-US">
                    <a:noFill/>
                  </a:rPr>
                  <a:t> </a:t>
                </a:r>
              </a:p>
            </p:txBody>
          </p:sp>
        </mc:Fallback>
      </mc:AlternateContent>
      <p:graphicFrame>
        <p:nvGraphicFramePr>
          <p:cNvPr id="2" name="Table 2">
            <a:extLst>
              <a:ext uri="{FF2B5EF4-FFF2-40B4-BE49-F238E27FC236}">
                <a16:creationId xmlns:a16="http://schemas.microsoft.com/office/drawing/2014/main" id="{A935067F-C88F-4BD1-98BC-67A1FB4B522C}"/>
              </a:ext>
            </a:extLst>
          </p:cNvPr>
          <p:cNvGraphicFramePr>
            <a:graphicFrameLocks noGrp="1"/>
          </p:cNvGraphicFramePr>
          <p:nvPr>
            <p:extLst>
              <p:ext uri="{D42A27DB-BD31-4B8C-83A1-F6EECF244321}">
                <p14:modId xmlns:p14="http://schemas.microsoft.com/office/powerpoint/2010/main" val="1194515712"/>
              </p:ext>
            </p:extLst>
          </p:nvPr>
        </p:nvGraphicFramePr>
        <p:xfrm>
          <a:off x="1121664" y="3653953"/>
          <a:ext cx="7144512" cy="804672"/>
        </p:xfrm>
        <a:graphic>
          <a:graphicData uri="http://schemas.openxmlformats.org/drawingml/2006/table">
            <a:tbl>
              <a:tblPr firstRow="1" bandRow="1">
                <a:tableStyleId>{5C22544A-7EE6-4342-B048-85BDC9FD1C3A}</a:tableStyleId>
              </a:tblPr>
              <a:tblGrid>
                <a:gridCol w="1786128">
                  <a:extLst>
                    <a:ext uri="{9D8B030D-6E8A-4147-A177-3AD203B41FA5}">
                      <a16:colId xmlns:a16="http://schemas.microsoft.com/office/drawing/2014/main" val="440108541"/>
                    </a:ext>
                  </a:extLst>
                </a:gridCol>
                <a:gridCol w="1786128">
                  <a:extLst>
                    <a:ext uri="{9D8B030D-6E8A-4147-A177-3AD203B41FA5}">
                      <a16:colId xmlns:a16="http://schemas.microsoft.com/office/drawing/2014/main" val="3119902762"/>
                    </a:ext>
                  </a:extLst>
                </a:gridCol>
                <a:gridCol w="1786128">
                  <a:extLst>
                    <a:ext uri="{9D8B030D-6E8A-4147-A177-3AD203B41FA5}">
                      <a16:colId xmlns:a16="http://schemas.microsoft.com/office/drawing/2014/main" val="3348103611"/>
                    </a:ext>
                  </a:extLst>
                </a:gridCol>
                <a:gridCol w="1786128">
                  <a:extLst>
                    <a:ext uri="{9D8B030D-6E8A-4147-A177-3AD203B41FA5}">
                      <a16:colId xmlns:a16="http://schemas.microsoft.com/office/drawing/2014/main" val="3820817029"/>
                    </a:ext>
                  </a:extLst>
                </a:gridCol>
              </a:tblGrid>
              <a:tr h="420536">
                <a:tc>
                  <a:txBody>
                    <a:bodyPr/>
                    <a:lstStyle/>
                    <a:p>
                      <a:r>
                        <a:rPr lang="en-US" sz="1200" dirty="0">
                          <a:latin typeface="Lato" panose="020F0502020204030203" pitchFamily="34" charset="0"/>
                          <a:ea typeface="Lato" panose="020F0502020204030203" pitchFamily="34" charset="0"/>
                          <a:cs typeface="Lato" panose="020F0502020204030203" pitchFamily="34" charset="0"/>
                        </a:rPr>
                        <a:t>No mask</a:t>
                      </a:r>
                    </a:p>
                  </a:txBody>
                  <a:tcPr/>
                </a:tc>
                <a:tc>
                  <a:txBody>
                    <a:bodyPr/>
                    <a:lstStyle/>
                    <a:p>
                      <a:r>
                        <a:rPr lang="en-US" sz="1200" dirty="0">
                          <a:latin typeface="Lato" panose="020F0502020204030203" pitchFamily="34" charset="0"/>
                          <a:ea typeface="Lato" panose="020F0502020204030203" pitchFamily="34" charset="0"/>
                          <a:cs typeface="Lato" panose="020F0502020204030203" pitchFamily="34" charset="0"/>
                        </a:rPr>
                        <a:t>Cloth Mask</a:t>
                      </a:r>
                    </a:p>
                  </a:txBody>
                  <a:tcPr/>
                </a:tc>
                <a:tc>
                  <a:txBody>
                    <a:bodyPr/>
                    <a:lstStyle/>
                    <a:p>
                      <a:r>
                        <a:rPr lang="en-US" sz="1200" dirty="0">
                          <a:latin typeface="Lato" panose="020F0502020204030203" pitchFamily="34" charset="0"/>
                          <a:ea typeface="Lato" panose="020F0502020204030203" pitchFamily="34" charset="0"/>
                          <a:cs typeface="Lato" panose="020F0502020204030203" pitchFamily="34" charset="0"/>
                        </a:rPr>
                        <a:t>Surgical Mask</a:t>
                      </a:r>
                    </a:p>
                  </a:txBody>
                  <a:tcPr/>
                </a:tc>
                <a:tc>
                  <a:txBody>
                    <a:bodyPr/>
                    <a:lstStyle/>
                    <a:p>
                      <a:r>
                        <a:rPr lang="en-US" sz="1200" dirty="0">
                          <a:latin typeface="Lato" panose="020F0502020204030203" pitchFamily="34" charset="0"/>
                          <a:ea typeface="Lato" panose="020F0502020204030203" pitchFamily="34" charset="0"/>
                          <a:cs typeface="Lato" panose="020F0502020204030203" pitchFamily="34" charset="0"/>
                        </a:rPr>
                        <a:t>Respirator Mask</a:t>
                      </a:r>
                    </a:p>
                  </a:txBody>
                  <a:tcPr/>
                </a:tc>
                <a:extLst>
                  <a:ext uri="{0D108BD9-81ED-4DB2-BD59-A6C34878D82A}">
                    <a16:rowId xmlns:a16="http://schemas.microsoft.com/office/drawing/2014/main" val="1807397193"/>
                  </a:ext>
                </a:extLst>
              </a:tr>
              <a:tr h="384136">
                <a:tc>
                  <a:txBody>
                    <a:bodyPr/>
                    <a:lstStyle/>
                    <a:p>
                      <a:r>
                        <a:rPr lang="en-US" sz="1200" dirty="0">
                          <a:solidFill>
                            <a:schemeClr val="bg2"/>
                          </a:solidFill>
                          <a:latin typeface="Lato" panose="020F0502020204030203" pitchFamily="34" charset="0"/>
                          <a:ea typeface="Lato" panose="020F0502020204030203" pitchFamily="34" charset="0"/>
                          <a:cs typeface="Lato" panose="020F0502020204030203" pitchFamily="34" charset="0"/>
                        </a:rPr>
                        <a:t>1</a:t>
                      </a:r>
                    </a:p>
                  </a:txBody>
                  <a:tcPr/>
                </a:tc>
                <a:tc>
                  <a:txBody>
                    <a:bodyPr/>
                    <a:lstStyle/>
                    <a:p>
                      <a:r>
                        <a:rPr lang="en-US" sz="1200" dirty="0">
                          <a:solidFill>
                            <a:schemeClr val="bg2"/>
                          </a:solidFill>
                          <a:latin typeface="Lato" panose="020F0502020204030203" pitchFamily="34" charset="0"/>
                          <a:ea typeface="Lato" panose="020F0502020204030203" pitchFamily="34" charset="0"/>
                          <a:cs typeface="Lato" panose="020F0502020204030203" pitchFamily="34" charset="0"/>
                        </a:rPr>
                        <a:t>0.44</a:t>
                      </a:r>
                    </a:p>
                  </a:txBody>
                  <a:tcPr/>
                </a:tc>
                <a:tc>
                  <a:txBody>
                    <a:bodyPr/>
                    <a:lstStyle/>
                    <a:p>
                      <a:r>
                        <a:rPr lang="en-US" sz="1200" dirty="0">
                          <a:solidFill>
                            <a:schemeClr val="bg2"/>
                          </a:solidFill>
                          <a:latin typeface="Lato" panose="020F0502020204030203" pitchFamily="34" charset="0"/>
                          <a:ea typeface="Lato" panose="020F0502020204030203" pitchFamily="34" charset="0"/>
                          <a:cs typeface="Lato" panose="020F0502020204030203" pitchFamily="34" charset="0"/>
                        </a:rPr>
                        <a:t>0.34</a:t>
                      </a:r>
                    </a:p>
                  </a:txBody>
                  <a:tcPr/>
                </a:tc>
                <a:tc>
                  <a:txBody>
                    <a:bodyPr/>
                    <a:lstStyle/>
                    <a:p>
                      <a:r>
                        <a:rPr lang="en-US" sz="1200" dirty="0">
                          <a:solidFill>
                            <a:schemeClr val="bg2"/>
                          </a:solidFill>
                          <a:latin typeface="Lato" panose="020F0502020204030203" pitchFamily="34" charset="0"/>
                          <a:ea typeface="Lato" panose="020F0502020204030203" pitchFamily="34" charset="0"/>
                          <a:cs typeface="Lato" panose="020F0502020204030203" pitchFamily="34" charset="0"/>
                        </a:rPr>
                        <a:t>0.17</a:t>
                      </a:r>
                    </a:p>
                  </a:txBody>
                  <a:tcPr/>
                </a:tc>
                <a:extLst>
                  <a:ext uri="{0D108BD9-81ED-4DB2-BD59-A6C34878D82A}">
                    <a16:rowId xmlns:a16="http://schemas.microsoft.com/office/drawing/2014/main" val="50495900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684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Variables</a:t>
            </a:r>
            <a:endParaRPr dirty="0"/>
          </a:p>
        </p:txBody>
      </p:sp>
      <p:sp>
        <p:nvSpPr>
          <p:cNvPr id="117" name="Google Shape;117;p18"/>
          <p:cNvSpPr txBox="1">
            <a:spLocks noGrp="1"/>
          </p:cNvSpPr>
          <p:nvPr>
            <p:ph type="body" idx="1"/>
          </p:nvPr>
        </p:nvSpPr>
        <p:spPr>
          <a:xfrm>
            <a:off x="727650" y="1441200"/>
            <a:ext cx="7688700" cy="3150000"/>
          </a:xfrm>
          <a:prstGeom prst="rect">
            <a:avLst/>
          </a:prstGeom>
        </p:spPr>
        <p:txBody>
          <a:bodyPr spcFirstLastPara="1" wrap="square" lIns="91425" tIns="91425" rIns="91425" bIns="91425" anchor="t" anchorCtr="0">
            <a:normAutofit/>
          </a:bodyPr>
          <a:lstStyle/>
          <a:p>
            <a:pPr marL="425450" indent="-285750">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Roboto Mono"/>
              </a:rPr>
              <a:t>N</a:t>
            </a: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Initial amount of agents  (395) (1% of 39,581, Temple’s student population)</a:t>
            </a:r>
          </a:p>
          <a:p>
            <a:pPr marL="425450" indent="-285750">
              <a:buClr>
                <a:schemeClr val="dk2"/>
              </a:buClr>
              <a:buSzPts val="1400"/>
            </a:pPr>
            <a:r>
              <a:rPr lang="en-US" sz="1500" dirty="0" err="1">
                <a:solidFill>
                  <a:schemeClr val="bg2"/>
                </a:solidFill>
                <a:latin typeface="Lato" panose="020F0502020204030203" pitchFamily="34" charset="0"/>
                <a:ea typeface="Lato" panose="020F0502020204030203" pitchFamily="34" charset="0"/>
                <a:cs typeface="Lato" panose="020F0502020204030203" pitchFamily="34" charset="0"/>
                <a:sym typeface="Arial"/>
              </a:rPr>
              <a:t>i</a:t>
            </a: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Initial percentage of infected agents (0.19%)</a:t>
            </a: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Based on day 1 positivity rate from Temple’s COVID tracker</a:t>
            </a:r>
          </a:p>
          <a:p>
            <a:pPr marL="425450" indent="-285750">
              <a:buClr>
                <a:schemeClr val="dk2"/>
              </a:buClr>
              <a:buSzPts val="1400"/>
            </a:pPr>
            <a:r>
              <a:rPr lang="en-US" sz="1500" dirty="0" err="1">
                <a:solidFill>
                  <a:schemeClr val="bg2"/>
                </a:solidFill>
                <a:latin typeface="Lato" panose="020F0502020204030203" pitchFamily="34" charset="0"/>
                <a:ea typeface="Lato" panose="020F0502020204030203" pitchFamily="34" charset="0"/>
                <a:cs typeface="Lato" panose="020F0502020204030203" pitchFamily="34" charset="0"/>
                <a:sym typeface="Arial"/>
              </a:rPr>
              <a:t>max_infection</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a:t>
            </a:r>
            <a:r>
              <a:rPr lang="en-US" sz="1500" dirty="0" err="1">
                <a:solidFill>
                  <a:schemeClr val="bg2"/>
                </a:solidFill>
                <a:latin typeface="Lato" panose="020F0502020204030203" pitchFamily="34" charset="0"/>
                <a:ea typeface="Lato" panose="020F0502020204030203" pitchFamily="34" charset="0"/>
                <a:cs typeface="Lato" panose="020F0502020204030203" pitchFamily="34" charset="0"/>
                <a:sym typeface="Arial"/>
              </a:rPr>
              <a:t>quarantine_over</a:t>
            </a: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Symptoms around 6 days after infection </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Wingdings" pitchFamily="2" charset="2"/>
              </a:rPr>
              <a:t> quarantine</a:t>
            </a:r>
            <a:endPar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882650" lvl="1" indent="-285750">
              <a:buClr>
                <a:schemeClr val="dk2"/>
              </a:buClr>
              <a:buSzPts val="1400"/>
            </a:pP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14 days after infection </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Wingdings" pitchFamily="2" charset="2"/>
              </a:rPr>
              <a:t></a:t>
            </a:r>
            <a:r>
              <a:rPr lang="en-US" sz="15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immune / quarantine over</a:t>
            </a:r>
          </a:p>
        </p:txBody>
      </p:sp>
    </p:spTree>
    <p:extLst>
      <p:ext uri="{BB962C8B-B14F-4D97-AF65-F5344CB8AC3E}">
        <p14:creationId xmlns:p14="http://schemas.microsoft.com/office/powerpoint/2010/main" val="206833798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TotalTime>
  <Words>1396</Words>
  <Application>Microsoft Macintosh PowerPoint</Application>
  <PresentationFormat>On-screen Show (16:9)</PresentationFormat>
  <Paragraphs>133</Paragraphs>
  <Slides>18</Slides>
  <Notes>17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Raleway</vt:lpstr>
      <vt:lpstr>Calibri</vt:lpstr>
      <vt:lpstr>Cambria Math</vt:lpstr>
      <vt:lpstr>Lato</vt:lpstr>
      <vt:lpstr>Streamline</vt:lpstr>
      <vt:lpstr>The Effect of Mask Type on the Spread of COVID-19 on a College Campus</vt:lpstr>
      <vt:lpstr>PowerPoint Presentation</vt:lpstr>
      <vt:lpstr>Introduction</vt:lpstr>
      <vt:lpstr>Questions</vt:lpstr>
      <vt:lpstr>Assumptions </vt:lpstr>
      <vt:lpstr>Subplot 1: 10x10 grid</vt:lpstr>
      <vt:lpstr>Subplot 2: Line Graph</vt:lpstr>
      <vt:lpstr>Variables</vt:lpstr>
      <vt:lpstr>Variables</vt:lpstr>
      <vt:lpstr>No masks</vt:lpstr>
      <vt:lpstr>Standard Mask Mandate</vt:lpstr>
      <vt:lpstr>Surgical Mask Mandate</vt:lpstr>
      <vt:lpstr>PowerPoint Presentation</vt:lpstr>
      <vt:lpstr>Flattening the Curve</vt:lpstr>
      <vt:lpstr>Difficulties &amp; Complications</vt:lpstr>
      <vt:lpstr>Conclusions</vt:lpstr>
      <vt:lpstr>Conclusions</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Mask Type on the Spread of COVID-19 on a College Campus</dc:title>
  <cp:lastModifiedBy>Katrina Janeczko</cp:lastModifiedBy>
  <cp:revision>17</cp:revision>
  <dcterms:modified xsi:type="dcterms:W3CDTF">2023-02-22T22:23:06Z</dcterms:modified>
</cp:coreProperties>
</file>